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3" r:id="rId7"/>
    <p:sldId id="265" r:id="rId8"/>
    <p:sldId id="269" r:id="rId9"/>
    <p:sldId id="271" r:id="rId10"/>
    <p:sldId id="267" r:id="rId11"/>
    <p:sldId id="272" r:id="rId12"/>
    <p:sldId id="273" r:id="rId13"/>
    <p:sldId id="274" r:id="rId14"/>
    <p:sldId id="268" r:id="rId15"/>
    <p:sldId id="278" r:id="rId16"/>
    <p:sldId id="279" r:id="rId17"/>
    <p:sldId id="280" r:id="rId18"/>
    <p:sldId id="281" r:id="rId19"/>
    <p:sldId id="282" r:id="rId20"/>
    <p:sldId id="275" r:id="rId21"/>
    <p:sldId id="28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58966-CEDF-4C89-93F9-EAB6370C2D76}" v="203" dt="2023-03-22T14:08:25.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8" name="7 - Θέση αριθμού διαφάνειας"/>
          <p:cNvSpPr>
            <a:spLocks noGrp="1"/>
          </p:cNvSpPr>
          <p:nvPr>
            <p:ph type="sldNum" sz="quarter" idx="11"/>
          </p:nvPr>
        </p:nvSpPr>
        <p:spPr/>
        <p:txBody>
          <a:bodyPr/>
          <a:lstStyle/>
          <a:p>
            <a:fld id="{19167745-741D-47EC-94B8-BEB1AFAAB0CA}"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C196901-B4E1-4804-82D8-7C1C6AB2C5D9}" type="datetimeFigureOut">
              <a:rPr lang="el-GR" smtClean="0"/>
              <a:pPr/>
              <a:t>29/6/2023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19167745-741D-47EC-94B8-BEB1AFAAB0C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6C196901-B4E1-4804-82D8-7C1C6AB2C5D9}" type="datetimeFigureOut">
              <a:rPr lang="el-GR" smtClean="0"/>
              <a:pPr/>
              <a:t>29/6/2023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9167745-741D-47EC-94B8-BEB1AFAAB0C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C196901-B4E1-4804-82D8-7C1C6AB2C5D9}" type="datetimeFigureOut">
              <a:rPr lang="el-GR" smtClean="0"/>
              <a:pPr/>
              <a:t>29/6/2023</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9167745-741D-47EC-94B8-BEB1AFAAB0CA}"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wikipedia.org/wiki/%CE%9F%CF%85%CE%AF%CE%BB%CE%BB%CE%B9%CE%B1%CE%BC_%CE%A3%CE%B1%CE%AF%CE%BE%CF%80%CE%B7%CF%81" TargetMode="External"/><Relationship Id="rId2" Type="http://schemas.openxmlformats.org/officeDocument/2006/relationships/hyperlink" Target="https://el.wikipedia.org/wiki/%CE%A1%CF%89%CE%BC%CE%B1%CE%AF%CE%BF%CF%82_%CE%BA%CE%B1%CE%B9_%CE%99%CE%BF%CF%85%CE%BB%CE%B9%CE%AD%CF%84%CE%B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 xmlns:a16="http://schemas.microsoft.com/office/drawing/2014/main" id="{9DD28FD9-0B91-15AB-40F8-8E8CCD30E389}"/>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500" r="-500"/>
          <a:stretch/>
        </p:blipFill>
        <p:spPr>
          <a:xfrm>
            <a:off x="-108520" y="0"/>
            <a:ext cx="9361040" cy="6858000"/>
          </a:xfrm>
          <a:prstGeom prst="rect">
            <a:avLst/>
          </a:prstGeom>
        </p:spPr>
      </p:pic>
      <p:sp>
        <p:nvSpPr>
          <p:cNvPr id="10" name="TextBox 9">
            <a:extLst>
              <a:ext uri="{FF2B5EF4-FFF2-40B4-BE49-F238E27FC236}">
                <a16:creationId xmlns="" xmlns:a16="http://schemas.microsoft.com/office/drawing/2014/main" id="{366D3484-419E-F3F0-8815-9AFCD7CF97C8}"/>
              </a:ext>
            </a:extLst>
          </p:cNvPr>
          <p:cNvSpPr txBox="1"/>
          <p:nvPr/>
        </p:nvSpPr>
        <p:spPr>
          <a:xfrm>
            <a:off x="5652120" y="4725144"/>
            <a:ext cx="2952328" cy="1477328"/>
          </a:xfrm>
          <a:prstGeom prst="rect">
            <a:avLst/>
          </a:prstGeom>
          <a:noFill/>
        </p:spPr>
        <p:txBody>
          <a:bodyPr wrap="square" rtlCol="0">
            <a:spAutoFit/>
          </a:bodyPr>
          <a:lstStyle/>
          <a:p>
            <a:r>
              <a:rPr lang="el-GR" dirty="0"/>
              <a:t>Βουτσιάδη Θεοδώρα</a:t>
            </a:r>
          </a:p>
          <a:p>
            <a:r>
              <a:rPr lang="el-GR" dirty="0"/>
              <a:t>Δαυίδ Χαρά</a:t>
            </a:r>
          </a:p>
          <a:p>
            <a:r>
              <a:rPr lang="el-GR" dirty="0"/>
              <a:t>Ζαφειροπούλου Μελίνα</a:t>
            </a:r>
          </a:p>
          <a:p>
            <a:r>
              <a:rPr lang="el-GR" dirty="0"/>
              <a:t>Ντουμάνι Βανέσα</a:t>
            </a:r>
          </a:p>
          <a:p>
            <a:r>
              <a:rPr lang="el-GR" dirty="0"/>
              <a:t>Τσέκα Κωνσταντίνα</a:t>
            </a:r>
          </a:p>
        </p:txBody>
      </p:sp>
      <p:sp>
        <p:nvSpPr>
          <p:cNvPr id="9" name="TextBox 8">
            <a:extLst>
              <a:ext uri="{FF2B5EF4-FFF2-40B4-BE49-F238E27FC236}">
                <a16:creationId xmlns="" xmlns:a16="http://schemas.microsoft.com/office/drawing/2014/main" id="{1D354FD9-E135-63E7-7051-F8C6491D6F2C}"/>
              </a:ext>
            </a:extLst>
          </p:cNvPr>
          <p:cNvSpPr txBox="1"/>
          <p:nvPr/>
        </p:nvSpPr>
        <p:spPr>
          <a:xfrm>
            <a:off x="5148064" y="260648"/>
            <a:ext cx="4752528" cy="2862322"/>
          </a:xfrm>
          <a:prstGeom prst="rect">
            <a:avLst/>
          </a:prstGeom>
          <a:noFill/>
        </p:spPr>
        <p:txBody>
          <a:bodyPr wrap="square" rtlCol="0">
            <a:spAutoFit/>
          </a:bodyPr>
          <a:lstStyle/>
          <a:p>
            <a:r>
              <a:rPr lang="en-US" sz="6000" dirty="0">
                <a:latin typeface="Engravers MT" panose="02090707080505020304" pitchFamily="18" charset="0"/>
              </a:rPr>
              <a:t>ROMEO &amp;</a:t>
            </a:r>
          </a:p>
          <a:p>
            <a:r>
              <a:rPr lang="en-US" sz="6000" dirty="0">
                <a:latin typeface="Engravers MT" panose="02090707080505020304" pitchFamily="18" charset="0"/>
              </a:rPr>
              <a:t>JULIET</a:t>
            </a:r>
            <a:endParaRPr lang="el-GR" sz="6000" dirty="0">
              <a:latin typeface="Franklin Gothic Medium Cond" panose="020B0606030402020204" pitchFamily="34" charset="0"/>
            </a:endParaRPr>
          </a:p>
        </p:txBody>
      </p:sp>
      <p:pic>
        <p:nvPicPr>
          <p:cNvPr id="8" name="Εικόνα 7">
            <a:extLst>
              <a:ext uri="{FF2B5EF4-FFF2-40B4-BE49-F238E27FC236}">
                <a16:creationId xmlns="" xmlns:a16="http://schemas.microsoft.com/office/drawing/2014/main" id="{2875019F-72A8-C75D-C299-647D4EE55936}"/>
              </a:ext>
            </a:extLst>
          </p:cNvPr>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330" b="99835" l="2250" r="90000">
                        <a14:foregroundMark x1="44625" y1="165" x2="49375" y2="24752"/>
                        <a14:foregroundMark x1="49375" y1="24752" x2="50801" y2="29286"/>
                        <a14:foregroundMark x1="54753" y1="74833" x2="53125" y2="99835"/>
                        <a14:foregroundMark x1="250" y1="330" x2="31625" y2="15842"/>
                        <a14:foregroundMark x1="31625" y1="15842" x2="21250" y2="33828"/>
                        <a14:foregroundMark x1="21250" y1="33828" x2="3250" y2="42574"/>
                        <a14:foregroundMark x1="3250" y1="42574" x2="2250" y2="42739"/>
                        <a14:foregroundMark x1="13250" y1="26073" x2="20750" y2="22937"/>
                        <a14:foregroundMark x1="20750" y1="22937" x2="36875" y2="7426"/>
                        <a14:foregroundMark x1="36875" y1="7426" x2="37000" y2="330"/>
                        <a14:foregroundMark x1="37000" y1="330" x2="37000" y2="330"/>
                        <a14:foregroundMark x1="11125" y1="61881" x2="17375" y2="63036"/>
                        <a14:foregroundMark x1="17375" y1="63036" x2="32500" y2="43069"/>
                        <a14:foregroundMark x1="32500" y1="43069" x2="31250" y2="28383"/>
                        <a14:foregroundMark x1="31250" y1="28383" x2="13625" y2="30693"/>
                        <a14:foregroundMark x1="11750" y1="37294" x2="25000" y2="49835"/>
                        <a14:foregroundMark x1="25000" y1="49835" x2="26000" y2="52145"/>
                        <a14:foregroundMark x1="22500" y1="58251" x2="30625" y2="63861"/>
                        <a14:foregroundMark x1="30625" y1="63861" x2="37750" y2="75248"/>
                        <a14:foregroundMark x1="37750" y1="75248" x2="38250" y2="81023"/>
                        <a14:foregroundMark x1="8250" y1="77228" x2="19875" y2="81353"/>
                        <a14:foregroundMark x1="19875" y1="81353" x2="33250" y2="96040"/>
                        <a14:foregroundMark x1="33250" y1="96040" x2="33875" y2="97855"/>
                        <a14:foregroundMark x1="24625" y1="70957" x2="32000" y2="72607"/>
                        <a14:foregroundMark x1="32000" y1="72607" x2="41375" y2="85149"/>
                        <a14:foregroundMark x1="41375" y1="85149" x2="37375" y2="90429"/>
                        <a14:foregroundMark x1="37375" y1="90429" x2="35625" y2="90759"/>
                        <a14:foregroundMark x1="3125" y1="90759" x2="15875" y2="94224"/>
                        <a14:foregroundMark x1="15875" y1="94224" x2="19000" y2="99175"/>
                        <a14:backgroundMark x1="53250" y1="27723" x2="52000" y2="34983"/>
                        <a14:backgroundMark x1="52000" y1="34983" x2="53375" y2="42739"/>
                        <a14:backgroundMark x1="53375" y1="42739" x2="57000" y2="47855"/>
                        <a14:backgroundMark x1="57000" y1="47855" x2="55250" y2="55446"/>
                        <a14:backgroundMark x1="55250" y1="55446" x2="57375" y2="80528"/>
                        <a14:backgroundMark x1="57375" y1="80528" x2="55750" y2="94554"/>
                      </a14:backgroundRemoval>
                    </a14:imgEffect>
                  </a14:imgLayer>
                </a14:imgProps>
              </a:ext>
              <a:ext uri="{28A0092B-C50C-407E-A947-70E740481C1C}">
                <a14:useLocalDpi xmlns="" xmlns:a14="http://schemas.microsoft.com/office/drawing/2010/main" val="0"/>
              </a:ext>
            </a:extLst>
          </a:blip>
          <a:srcRect l="-500" r="-500"/>
          <a:stretch/>
        </p:blipFill>
        <p:spPr>
          <a:xfrm>
            <a:off x="-217040" y="0"/>
            <a:ext cx="936104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vert="horz" lIns="45720" tIns="45720" rIns="45720" bIns="45720" anchor="ctr">
            <a:normAutofit/>
          </a:bodyPr>
          <a:lstStyle/>
          <a:p>
            <a:pPr algn="ctr"/>
            <a:r>
              <a:rPr lang="el-GR" dirty="0">
                <a:latin typeface="Bookman Old Style"/>
              </a:rPr>
              <a:t>Ρωμαίος και </a:t>
            </a:r>
            <a:r>
              <a:rPr lang="el-GR" dirty="0" err="1">
                <a:latin typeface="Bookman Old Style"/>
              </a:rPr>
              <a:t>Ιουλιέτα</a:t>
            </a:r>
            <a:endParaRPr lang="el-GR" dirty="0">
              <a:latin typeface="Bookman Old Style"/>
            </a:endParaRPr>
          </a:p>
        </p:txBody>
      </p:sp>
      <p:sp>
        <p:nvSpPr>
          <p:cNvPr id="3" name="2 - Θέση περιεχομένου"/>
          <p:cNvSpPr>
            <a:spLocks noGrp="1"/>
          </p:cNvSpPr>
          <p:nvPr>
            <p:ph idx="1"/>
          </p:nvPr>
        </p:nvSpPr>
        <p:spPr>
          <a:xfrm>
            <a:off x="457200" y="1600200"/>
            <a:ext cx="5626968" cy="4853136"/>
          </a:xfrm>
        </p:spPr>
        <p:txBody>
          <a:bodyPr vert="horz" lIns="91440" tIns="45720" rIns="91440" bIns="45720" anchor="t">
            <a:normAutofit/>
          </a:bodyPr>
          <a:lstStyle/>
          <a:p>
            <a:pPr marL="36830" indent="0">
              <a:buNone/>
            </a:pPr>
            <a:r>
              <a:rPr lang="el-GR" i="1" dirty="0" smtClean="0">
                <a:latin typeface="Bookman Old Style"/>
              </a:rPr>
              <a:t>«Ο </a:t>
            </a:r>
            <a:r>
              <a:rPr lang="el-GR" i="1" dirty="0">
                <a:latin typeface="Bookman Old Style"/>
              </a:rPr>
              <a:t>πιο μεγάλος έρωτας όλων των εποχών, ήταν από την αρχή καταδικασμένος από τα </a:t>
            </a:r>
            <a:r>
              <a:rPr lang="el-GR" i="1" dirty="0" smtClean="0">
                <a:latin typeface="Bookman Old Style"/>
              </a:rPr>
              <a:t>αστέρια…» </a:t>
            </a:r>
            <a:r>
              <a:rPr lang="el-GR" dirty="0" smtClean="0">
                <a:latin typeface="Bookman Old Style"/>
              </a:rPr>
              <a:t>είχε </a:t>
            </a:r>
            <a:r>
              <a:rPr lang="el-GR" dirty="0">
                <a:latin typeface="Bookman Old Style"/>
              </a:rPr>
              <a:t>πει ο </a:t>
            </a:r>
            <a:r>
              <a:rPr lang="el-GR" b="1" dirty="0">
                <a:latin typeface="Bookman Old Style"/>
              </a:rPr>
              <a:t>Ουίλιαμ Σαίξπηρ</a:t>
            </a:r>
            <a:r>
              <a:rPr lang="el-GR" dirty="0">
                <a:latin typeface="Bookman Old Style"/>
              </a:rPr>
              <a:t>, για τον </a:t>
            </a:r>
            <a:endParaRPr lang="el-GR" dirty="0" smtClean="0">
              <a:latin typeface="Bookman Old Style"/>
            </a:endParaRPr>
          </a:p>
          <a:p>
            <a:pPr marL="36830" indent="0">
              <a:buNone/>
            </a:pPr>
            <a:r>
              <a:rPr lang="el-GR" dirty="0" smtClean="0">
                <a:latin typeface="Bookman Old Style"/>
              </a:rPr>
              <a:t>«Ρωμαίο </a:t>
            </a:r>
            <a:r>
              <a:rPr lang="el-GR" dirty="0">
                <a:latin typeface="Bookman Old Style"/>
              </a:rPr>
              <a:t>και την </a:t>
            </a:r>
            <a:r>
              <a:rPr lang="el-GR" dirty="0" err="1" smtClean="0">
                <a:latin typeface="Bookman Old Style"/>
              </a:rPr>
              <a:t>Ιουλιέτα</a:t>
            </a:r>
            <a:r>
              <a:rPr lang="el-GR" dirty="0" smtClean="0">
                <a:latin typeface="Bookman Old Style"/>
              </a:rPr>
              <a:t>», </a:t>
            </a:r>
            <a:r>
              <a:rPr lang="el-GR" dirty="0">
                <a:latin typeface="Bookman Old Style"/>
              </a:rPr>
              <a:t>που έγιναν η αφορμή για ένα από τα σπουδαιότερα θεατρικά έργα στην ιστορία.</a:t>
            </a:r>
          </a:p>
          <a:p>
            <a:pPr marL="420370" indent="-383540"/>
            <a:endParaRPr lang="el-GR" dirty="0">
              <a:latin typeface="Bookman Old Style"/>
            </a:endParaRPr>
          </a:p>
        </p:txBody>
      </p:sp>
      <p:pic>
        <p:nvPicPr>
          <p:cNvPr id="5" name="Εικόνα 4">
            <a:extLst>
              <a:ext uri="{FF2B5EF4-FFF2-40B4-BE49-F238E27FC236}">
                <a16:creationId xmlns="" xmlns:a16="http://schemas.microsoft.com/office/drawing/2014/main" id="{788DDC50-B67F-1813-9224-BCA3216FF2A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84168" y="1988840"/>
            <a:ext cx="2895203" cy="4350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122F9-8D36-77A6-7083-28377E70D854}"/>
              </a:ext>
            </a:extLst>
          </p:cNvPr>
          <p:cNvSpPr>
            <a:spLocks noGrp="1"/>
          </p:cNvSpPr>
          <p:nvPr>
            <p:ph type="title"/>
          </p:nvPr>
        </p:nvSpPr>
        <p:spPr>
          <a:xfrm>
            <a:off x="323528" y="188640"/>
            <a:ext cx="8403320" cy="1143000"/>
          </a:xfrm>
        </p:spPr>
        <p:txBody>
          <a:bodyPr vert="horz" lIns="45720" tIns="45720" rIns="45720" bIns="45720" anchor="ctr">
            <a:normAutofit fontScale="90000"/>
          </a:bodyPr>
          <a:lstStyle/>
          <a:p>
            <a:pPr algn="ctr"/>
            <a:r>
              <a:rPr lang="el-GR" b="1" i="1" dirty="0">
                <a:latin typeface="Bookman Old Style"/>
              </a:rPr>
              <a:t>Ρωμαίος και </a:t>
            </a:r>
            <a:r>
              <a:rPr lang="el-GR" b="1" i="1" dirty="0" err="1">
                <a:latin typeface="Bookman Old Style"/>
              </a:rPr>
              <a:t>Ιουλιέτα</a:t>
            </a:r>
            <a:r>
              <a:rPr lang="el-GR" b="1" i="1" dirty="0">
                <a:latin typeface="Bookman Old Style"/>
              </a:rPr>
              <a:t> </a:t>
            </a:r>
            <a:r>
              <a:rPr lang="el-GR" dirty="0" smtClean="0">
                <a:latin typeface="Bookman Old Style"/>
              </a:rPr>
              <a:t>- Υπόθεση</a:t>
            </a:r>
            <a:endParaRPr lang="el-GR" dirty="0">
              <a:latin typeface="Bookman Old Style"/>
            </a:endParaRPr>
          </a:p>
        </p:txBody>
      </p:sp>
      <p:sp>
        <p:nvSpPr>
          <p:cNvPr id="3" name="Content Placeholder 2">
            <a:extLst>
              <a:ext uri="{FF2B5EF4-FFF2-40B4-BE49-F238E27FC236}">
                <a16:creationId xmlns="" xmlns:a16="http://schemas.microsoft.com/office/drawing/2014/main" id="{9195AFD1-47B1-AA96-0133-7E0E325220B9}"/>
              </a:ext>
            </a:extLst>
          </p:cNvPr>
          <p:cNvSpPr>
            <a:spLocks noGrp="1"/>
          </p:cNvSpPr>
          <p:nvPr>
            <p:ph idx="1"/>
          </p:nvPr>
        </p:nvSpPr>
        <p:spPr>
          <a:xfrm>
            <a:off x="42641" y="1600200"/>
            <a:ext cx="8995547" cy="5035279"/>
          </a:xfrm>
        </p:spPr>
        <p:txBody>
          <a:bodyPr vert="horz" lIns="91440" tIns="45720" rIns="91440" bIns="45720" anchor="t">
            <a:normAutofit lnSpcReduction="10000"/>
          </a:bodyPr>
          <a:lstStyle/>
          <a:p>
            <a:pPr marL="36830" indent="0">
              <a:buNone/>
            </a:pPr>
            <a:r>
              <a:rPr lang="el-GR" dirty="0" smtClean="0">
                <a:latin typeface="Bookman Old Style"/>
                <a:ea typeface="+mn-lt"/>
                <a:cs typeface="+mn-lt"/>
              </a:rPr>
              <a:t> Στην Ιταλική </a:t>
            </a:r>
            <a:r>
              <a:rPr lang="el-GR" dirty="0">
                <a:latin typeface="Bookman Old Style"/>
                <a:ea typeface="+mn-lt"/>
                <a:cs typeface="+mn-lt"/>
              </a:rPr>
              <a:t>πόλη Βερόνα, </a:t>
            </a:r>
            <a:r>
              <a:rPr lang="el-GR" dirty="0" smtClean="0">
                <a:latin typeface="Bookman Old Style"/>
                <a:ea typeface="+mn-lt"/>
                <a:cs typeface="+mn-lt"/>
              </a:rPr>
              <a:t> </a:t>
            </a:r>
            <a:r>
              <a:rPr lang="el-GR" dirty="0">
                <a:latin typeface="Bookman Old Style"/>
                <a:ea typeface="+mn-lt"/>
                <a:cs typeface="+mn-lt"/>
              </a:rPr>
              <a:t>δύο αριστοκρατικές οικογένειες, οι </a:t>
            </a:r>
            <a:r>
              <a:rPr lang="el-GR" dirty="0" err="1">
                <a:latin typeface="Bookman Old Style"/>
                <a:ea typeface="+mn-lt"/>
                <a:cs typeface="+mn-lt"/>
              </a:rPr>
              <a:t>Μοντέγοι</a:t>
            </a:r>
            <a:r>
              <a:rPr lang="el-GR" dirty="0">
                <a:latin typeface="Bookman Old Style"/>
                <a:ea typeface="+mn-lt"/>
                <a:cs typeface="+mn-lt"/>
              </a:rPr>
              <a:t> και οι </a:t>
            </a:r>
            <a:r>
              <a:rPr lang="el-GR" dirty="0" err="1">
                <a:latin typeface="Bookman Old Style"/>
                <a:ea typeface="+mn-lt"/>
                <a:cs typeface="+mn-lt"/>
              </a:rPr>
              <a:t>Καπουλέτοι</a:t>
            </a:r>
            <a:r>
              <a:rPr lang="el-GR" dirty="0">
                <a:latin typeface="Bookman Old Style"/>
                <a:ea typeface="+mn-lt"/>
                <a:cs typeface="+mn-lt"/>
              </a:rPr>
              <a:t>, βρίσκονταν σε διαμάχη. Ύστερα από μια συμπλοκή στην αρχή του έργου, ο δήμαρχος της Βερόνας ανακοινώνει ότι θα επιβληθούν αυστηρές ποινές σε όποιον από τις δύο οικογένειες διαταράξει ξανά την τάξη. Οι </a:t>
            </a:r>
            <a:r>
              <a:rPr lang="el-GR" dirty="0" err="1">
                <a:latin typeface="Bookman Old Style"/>
                <a:ea typeface="+mn-lt"/>
                <a:cs typeface="+mn-lt"/>
              </a:rPr>
              <a:t>Καπουλέτοι</a:t>
            </a:r>
            <a:r>
              <a:rPr lang="el-GR" dirty="0">
                <a:latin typeface="Bookman Old Style"/>
                <a:ea typeface="+mn-lt"/>
                <a:cs typeface="+mn-lt"/>
              </a:rPr>
              <a:t> διοργανώνουν έναν χορό, στον οποίο πάει μεταμφιεσμένος και ο Ρωμαίος και γνωρίζει την </a:t>
            </a:r>
            <a:r>
              <a:rPr lang="el-GR" dirty="0" err="1">
                <a:latin typeface="Bookman Old Style"/>
                <a:ea typeface="+mn-lt"/>
                <a:cs typeface="+mn-lt"/>
              </a:rPr>
              <a:t>Ιουλιέτα</a:t>
            </a:r>
            <a:r>
              <a:rPr lang="el-GR" dirty="0">
                <a:latin typeface="Bookman Old Style"/>
                <a:ea typeface="+mn-lt"/>
                <a:cs typeface="+mn-lt"/>
              </a:rPr>
              <a:t>. Οι δύο νέοι ερωτεύονται και αποφασίζουν να παντρευτούν χωρίς την συγκατάθεση των γονιών τους.</a:t>
            </a:r>
            <a:endParaRPr lang="el-GR" dirty="0">
              <a:latin typeface="Bookman Old Style"/>
              <a:cs typeface="Arial"/>
            </a:endParaRPr>
          </a:p>
        </p:txBody>
      </p:sp>
    </p:spTree>
    <p:extLst>
      <p:ext uri="{BB962C8B-B14F-4D97-AF65-F5344CB8AC3E}">
        <p14:creationId xmlns="" xmlns:p14="http://schemas.microsoft.com/office/powerpoint/2010/main" val="5706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0E59703-816E-ABB3-DB43-D91DC282E10D}"/>
              </a:ext>
            </a:extLst>
          </p:cNvPr>
          <p:cNvSpPr>
            <a:spLocks noGrp="1"/>
          </p:cNvSpPr>
          <p:nvPr>
            <p:ph idx="4294967295"/>
          </p:nvPr>
        </p:nvSpPr>
        <p:spPr>
          <a:xfrm>
            <a:off x="179512" y="314846"/>
            <a:ext cx="6048672" cy="6354513"/>
          </a:xfrm>
        </p:spPr>
        <p:txBody>
          <a:bodyPr vert="horz" lIns="91440" tIns="45720" rIns="91440" bIns="45720" anchor="t">
            <a:noAutofit/>
          </a:bodyPr>
          <a:lstStyle/>
          <a:p>
            <a:pPr marL="36830" indent="0">
              <a:buNone/>
            </a:pPr>
            <a:r>
              <a:rPr lang="el-GR" sz="2300" dirty="0">
                <a:latin typeface="Bookman Old Style"/>
                <a:ea typeface="+mn-lt"/>
                <a:cs typeface="+mn-lt"/>
              </a:rPr>
              <a:t>Ο ιερέας Λαυρέντιος, τελεί κρυφά το μυστήριο με την προσδοκία ότι ο γάμος τους θα συμφιλιώσει τις δύο οικογένειες. Την επόμενη μέρα, όμως, ο Ρωμαίος και ο φίλος του ο </a:t>
            </a:r>
            <a:r>
              <a:rPr lang="el-GR" sz="2300" dirty="0" err="1">
                <a:latin typeface="Bookman Old Style"/>
                <a:ea typeface="+mn-lt"/>
                <a:cs typeface="+mn-lt"/>
              </a:rPr>
              <a:t>Μερκούτιος</a:t>
            </a:r>
            <a:r>
              <a:rPr lang="el-GR" sz="2300" dirty="0">
                <a:latin typeface="Bookman Old Style"/>
                <a:ea typeface="+mn-lt"/>
                <a:cs typeface="+mn-lt"/>
              </a:rPr>
              <a:t> συναντούν στην αγορά τον ανιψιό του </a:t>
            </a:r>
            <a:r>
              <a:rPr lang="el-GR" sz="2300" dirty="0" err="1">
                <a:latin typeface="Bookman Old Style"/>
                <a:ea typeface="+mn-lt"/>
                <a:cs typeface="+mn-lt"/>
              </a:rPr>
              <a:t>Καπουλέτου</a:t>
            </a:r>
            <a:r>
              <a:rPr lang="el-GR" sz="2300" dirty="0">
                <a:latin typeface="Bookman Old Style"/>
                <a:ea typeface="+mn-lt"/>
                <a:cs typeface="+mn-lt"/>
              </a:rPr>
              <a:t>, Τυπάλδο, ο οποίος τους προκαλεί και σκοτώνει τον </a:t>
            </a:r>
            <a:r>
              <a:rPr lang="el-GR" sz="2300" dirty="0" err="1">
                <a:latin typeface="Bookman Old Style"/>
                <a:ea typeface="+mn-lt"/>
                <a:cs typeface="+mn-lt"/>
              </a:rPr>
              <a:t>Μερκούτιο</a:t>
            </a:r>
            <a:r>
              <a:rPr lang="el-GR" sz="2300" dirty="0">
                <a:latin typeface="Bookman Old Style"/>
                <a:ea typeface="+mn-lt"/>
                <a:cs typeface="+mn-lt"/>
              </a:rPr>
              <a:t>, </a:t>
            </a:r>
            <a:r>
              <a:rPr lang="el-GR" sz="2300" dirty="0" smtClean="0">
                <a:latin typeface="Bookman Old Style"/>
                <a:ea typeface="+mn-lt"/>
                <a:cs typeface="+mn-lt"/>
              </a:rPr>
              <a:t>αλλά </a:t>
            </a:r>
            <a:r>
              <a:rPr lang="el-GR" sz="2300" dirty="0">
                <a:latin typeface="Bookman Old Style"/>
                <a:ea typeface="+mn-lt"/>
                <a:cs typeface="+mn-lt"/>
              </a:rPr>
              <a:t>στη συνέχεια σκοτώνεται και ο ίδιος από τον Ρωμαίο. </a:t>
            </a:r>
          </a:p>
          <a:p>
            <a:pPr marL="36830" indent="0">
              <a:buNone/>
            </a:pPr>
            <a:r>
              <a:rPr lang="el-GR" sz="2300" dirty="0">
                <a:latin typeface="Bookman Old Style"/>
                <a:ea typeface="+mn-lt"/>
                <a:cs typeface="+mn-lt"/>
              </a:rPr>
              <a:t>Για την πράξη του αυτή, ο δήμαρχος της Βερόνας τον εξορίζει από την πόλη. Η </a:t>
            </a:r>
            <a:r>
              <a:rPr lang="el-GR" sz="2300" dirty="0" err="1">
                <a:latin typeface="Bookman Old Style"/>
                <a:ea typeface="+mn-lt"/>
                <a:cs typeface="+mn-lt"/>
              </a:rPr>
              <a:t>Ιουλιέτα</a:t>
            </a:r>
            <a:r>
              <a:rPr lang="el-GR" sz="2300" dirty="0">
                <a:latin typeface="Bookman Old Style"/>
                <a:ea typeface="+mn-lt"/>
                <a:cs typeface="+mn-lt"/>
              </a:rPr>
              <a:t> ζητά για μια ακόμη φορά την βοήθεια του ιερέα Λαυρέντιου, ώστε να αποφύγει τον γάμο με τον Πάρη, τον οποίο έχουν κανονίσει οι γονείς της και να ξανασυναντηθεί με τον Ρωμαίο.</a:t>
            </a:r>
            <a:endParaRPr lang="el-GR" sz="2300" dirty="0">
              <a:latin typeface="Bookman Old Style"/>
              <a:cs typeface="Arial"/>
            </a:endParaRPr>
          </a:p>
        </p:txBody>
      </p:sp>
      <p:pic>
        <p:nvPicPr>
          <p:cNvPr id="4" name="Εικόνα 3">
            <a:extLst>
              <a:ext uri="{FF2B5EF4-FFF2-40B4-BE49-F238E27FC236}">
                <a16:creationId xmlns="" xmlns:a16="http://schemas.microsoft.com/office/drawing/2014/main" id="{2F1D2B96-AD69-B203-52B0-67C7A3A0F77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72200" y="764704"/>
            <a:ext cx="2491730" cy="3630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5039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1D85665-4BE8-7B6D-34D0-02E48B8E65B9}"/>
              </a:ext>
            </a:extLst>
          </p:cNvPr>
          <p:cNvSpPr>
            <a:spLocks noGrp="1"/>
          </p:cNvSpPr>
          <p:nvPr>
            <p:ph idx="4294967295"/>
          </p:nvPr>
        </p:nvSpPr>
        <p:spPr>
          <a:xfrm>
            <a:off x="296115" y="238076"/>
            <a:ext cx="8652055" cy="6527693"/>
          </a:xfrm>
        </p:spPr>
        <p:txBody>
          <a:bodyPr vert="horz" lIns="91440" tIns="45720" rIns="91440" bIns="45720" anchor="t">
            <a:normAutofit lnSpcReduction="10000"/>
          </a:bodyPr>
          <a:lstStyle/>
          <a:p>
            <a:pPr marL="36830" indent="0">
              <a:buNone/>
            </a:pPr>
            <a:r>
              <a:rPr lang="el-GR" dirty="0">
                <a:latin typeface="Bookman Old Style"/>
                <a:cs typeface="Arial"/>
              </a:rPr>
              <a:t> Ο Λαυρέντιος της δίνει ένα ελιξίριο, το οποίο θα της προκαλέσει </a:t>
            </a:r>
            <a:r>
              <a:rPr lang="el-GR" b="1" dirty="0">
                <a:latin typeface="Bookman Old Style"/>
                <a:cs typeface="Arial"/>
              </a:rPr>
              <a:t>νεκροφάνεια</a:t>
            </a:r>
            <a:r>
              <a:rPr lang="el-GR" dirty="0">
                <a:latin typeface="Bookman Old Style"/>
                <a:cs typeface="Arial"/>
              </a:rPr>
              <a:t> και την συμβουλεύει να το πάρει λίγο πριν τον γάμο της. </a:t>
            </a:r>
            <a:r>
              <a:rPr lang="el-GR" dirty="0">
                <a:latin typeface="Bookman Old Style"/>
                <a:ea typeface="+mn-lt"/>
                <a:cs typeface="+mn-lt"/>
              </a:rPr>
              <a:t>Η οικογένειά της θα την κήδευε στην οικογενειακή κρύπτη, όπου θα ερχόταν ο Ρωμαίος να την πάρει και να φύγουν μαζί. Ο αγγελιοφόρος του Λαυρέντιου όμως, δεν κατορθώνει να ειδοποιήσει τον Ρωμαίο. </a:t>
            </a:r>
            <a:endParaRPr lang="en-US" dirty="0">
              <a:latin typeface="Bookman Old Style"/>
              <a:ea typeface="+mn-lt"/>
              <a:cs typeface="+mn-lt"/>
            </a:endParaRPr>
          </a:p>
          <a:p>
            <a:pPr marL="36830" indent="0">
              <a:buNone/>
            </a:pPr>
            <a:r>
              <a:rPr lang="el-GR" dirty="0">
                <a:latin typeface="Bookman Old Style"/>
                <a:ea typeface="+mn-lt"/>
                <a:cs typeface="+mn-lt"/>
              </a:rPr>
              <a:t>Ο ερωτευμένος νέος μαθαίνει ότι η αγαπημένη του έχει πεθάνει και αγοράζει δηλητήριο για να αυτοκτονήσει. Φτάνει στην κρύπτη, παίρνει το δηλητήριο και αυτοκτονεί. Λίγο μετά ξυπνά η </a:t>
            </a:r>
            <a:r>
              <a:rPr lang="el-GR" dirty="0" err="1">
                <a:latin typeface="Bookman Old Style"/>
                <a:ea typeface="+mn-lt"/>
                <a:cs typeface="+mn-lt"/>
              </a:rPr>
              <a:t>Ιουλιέτα</a:t>
            </a:r>
            <a:r>
              <a:rPr lang="el-GR" dirty="0">
                <a:latin typeface="Bookman Old Style"/>
                <a:ea typeface="+mn-lt"/>
                <a:cs typeface="+mn-lt"/>
              </a:rPr>
              <a:t> και βλέποντας τι συνέβη μαχαιρώνεται.</a:t>
            </a:r>
            <a:endParaRPr lang="en-US" dirty="0">
              <a:latin typeface="Bookman Old Style"/>
              <a:ea typeface="+mn-lt"/>
              <a:cs typeface="+mn-lt"/>
            </a:endParaRPr>
          </a:p>
          <a:p>
            <a:pPr marL="420370" indent="-383540"/>
            <a:endParaRPr lang="en-US" dirty="0">
              <a:latin typeface="Bookman Old Style"/>
              <a:cs typeface="Arial"/>
            </a:endParaRPr>
          </a:p>
        </p:txBody>
      </p:sp>
    </p:spTree>
    <p:extLst>
      <p:ext uri="{BB962C8B-B14F-4D97-AF65-F5344CB8AC3E}">
        <p14:creationId xmlns="" xmlns:p14="http://schemas.microsoft.com/office/powerpoint/2010/main" val="7969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107504" y="260648"/>
            <a:ext cx="4752528" cy="6192688"/>
          </a:xfrm>
        </p:spPr>
        <p:txBody>
          <a:bodyPr vert="horz" lIns="91440" tIns="45720" rIns="91440" bIns="45720" anchor="t">
            <a:normAutofit fontScale="85000" lnSpcReduction="20000"/>
          </a:bodyPr>
          <a:lstStyle/>
          <a:p>
            <a:pPr marL="36830" indent="0">
              <a:buNone/>
            </a:pPr>
            <a:r>
              <a:rPr lang="el-GR" dirty="0">
                <a:latin typeface="Bookman Old Style"/>
              </a:rPr>
              <a:t>Οι αντιμαχόμενες οικογένειες και ο πρίγκιπας φτάνουν στην κρύπτη και βρίσκουν και τους τρεις νεκρούς. Ο ιερέας Λαυρέντιος αφηγείται την ιστορία των δύο ερωτευμένων. Οι οικογένειες συμφιλιώνονται κάτω από τον θάνατο των παιδιών τους και συμφωνούν να δώσουν τέλος στη βίαιη διαμάχη τους. Το έργο τελειώνει με την ελεγεία του πρίγκιπα για τους ερωτευμένους: </a:t>
            </a:r>
            <a:r>
              <a:rPr lang="el-GR" i="1" dirty="0">
                <a:latin typeface="Bookman Old Style"/>
              </a:rPr>
              <a:t>«Γιατί δεν υπήρξε ποτέ ιστορία πιο θλιβερή από αυτήν της </a:t>
            </a:r>
            <a:r>
              <a:rPr lang="el-GR" i="1" dirty="0" err="1">
                <a:latin typeface="Bookman Old Style"/>
              </a:rPr>
              <a:t>Ιουλιέτας</a:t>
            </a:r>
            <a:r>
              <a:rPr lang="el-GR" i="1" dirty="0">
                <a:latin typeface="Bookman Old Style"/>
              </a:rPr>
              <a:t> και του Ρωμαίου της».</a:t>
            </a:r>
            <a:endParaRPr lang="el-GR" dirty="0">
              <a:latin typeface="Bookman Old Style"/>
              <a:cs typeface="Arial"/>
            </a:endParaRPr>
          </a:p>
          <a:p>
            <a:pPr marL="36830" indent="0">
              <a:buNone/>
            </a:pPr>
            <a:endParaRPr lang="el-GR" b="1" dirty="0">
              <a:latin typeface="Bookman Old Style"/>
              <a:cs typeface="Arial"/>
            </a:endParaRPr>
          </a:p>
          <a:p>
            <a:pPr marL="420370" indent="-383540"/>
            <a:endParaRPr lang="el-GR" dirty="0">
              <a:latin typeface="Bookman Old Style"/>
              <a:cs typeface="Arial"/>
            </a:endParaRPr>
          </a:p>
        </p:txBody>
      </p:sp>
      <p:pic>
        <p:nvPicPr>
          <p:cNvPr id="4" name="Εικόνα 3">
            <a:extLst>
              <a:ext uri="{FF2B5EF4-FFF2-40B4-BE49-F238E27FC236}">
                <a16:creationId xmlns="" xmlns:a16="http://schemas.microsoft.com/office/drawing/2014/main" id="{017BACB3-53FB-CCFC-3B86-22B2EE773B0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60032" y="332656"/>
            <a:ext cx="4176464" cy="5832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88640"/>
            <a:ext cx="8532440" cy="5937523"/>
          </a:xfrm>
        </p:spPr>
        <p:txBody>
          <a:bodyPr>
            <a:noAutofit/>
          </a:bodyPr>
          <a:lstStyle/>
          <a:p>
            <a:endParaRPr lang="el-GR" sz="2400" b="1" dirty="0" smtClean="0">
              <a:latin typeface="Bookman Old Style" pitchFamily="18" charset="0"/>
            </a:endParaRPr>
          </a:p>
          <a:p>
            <a:pPr algn="ctr"/>
            <a:r>
              <a:rPr lang="el-GR" sz="3600" b="1" i="1" dirty="0" smtClean="0">
                <a:latin typeface="Bookman Old Style" pitchFamily="18" charset="0"/>
              </a:rPr>
              <a:t>Η  σκηνή του μπαλκονιού</a:t>
            </a:r>
          </a:p>
          <a:p>
            <a:endParaRPr lang="el-GR" sz="2400" b="1" dirty="0" smtClean="0">
              <a:latin typeface="Bookman Old Style" pitchFamily="18" charset="0"/>
            </a:endParaRPr>
          </a:p>
          <a:p>
            <a:r>
              <a:rPr lang="el-GR" sz="2400" b="1" dirty="0" smtClean="0">
                <a:latin typeface="Bookman Old Style" pitchFamily="18" charset="0"/>
              </a:rPr>
              <a:t>ΙΟΥΛΙΕΤΑ </a:t>
            </a:r>
          </a:p>
          <a:p>
            <a:pPr>
              <a:buNone/>
            </a:pPr>
            <a:r>
              <a:rPr lang="el-GR" sz="2400" dirty="0" smtClean="0">
                <a:latin typeface="Bookman Old Style" pitchFamily="18" charset="0"/>
              </a:rPr>
              <a:t>    Αχ, </a:t>
            </a:r>
            <a:r>
              <a:rPr lang="el-GR" sz="2400" dirty="0" err="1" smtClean="0">
                <a:latin typeface="Bookman Old Style" pitchFamily="18" charset="0"/>
              </a:rPr>
              <a:t>Θέε</a:t>
            </a:r>
            <a:r>
              <a:rPr lang="el-GR" sz="2400" dirty="0" smtClean="0">
                <a:latin typeface="Bookman Old Style" pitchFamily="18" charset="0"/>
              </a:rPr>
              <a:t> μου! </a:t>
            </a:r>
          </a:p>
          <a:p>
            <a:r>
              <a:rPr lang="el-GR" sz="2400" b="1" dirty="0" smtClean="0">
                <a:latin typeface="Bookman Old Style" pitchFamily="18" charset="0"/>
              </a:rPr>
              <a:t>ΡΩΜΑΙΟΣ </a:t>
            </a:r>
          </a:p>
          <a:p>
            <a:pPr>
              <a:buNone/>
            </a:pPr>
            <a:r>
              <a:rPr lang="el-GR" sz="2400" dirty="0" smtClean="0">
                <a:latin typeface="Bookman Old Style" pitchFamily="18" charset="0"/>
              </a:rPr>
              <a:t>     Μιλάει! Μίλησε πάλι, άγγελε λαμπρέ, </a:t>
            </a:r>
          </a:p>
          <a:p>
            <a:pPr>
              <a:buNone/>
            </a:pPr>
            <a:r>
              <a:rPr lang="el-GR" sz="2400" dirty="0" smtClean="0">
                <a:latin typeface="Bookman Old Style" pitchFamily="18" charset="0"/>
              </a:rPr>
              <a:t>     δόξα εσύ της νύχτας πάνω απ’ το κεφάλι μου [...]</a:t>
            </a:r>
          </a:p>
          <a:p>
            <a:pPr>
              <a:buNone/>
            </a:pPr>
            <a:r>
              <a:rPr lang="el-GR" sz="2400" dirty="0" smtClean="0">
                <a:latin typeface="Bookman Old Style" pitchFamily="18" charset="0"/>
              </a:rPr>
              <a:t>      </a:t>
            </a:r>
          </a:p>
          <a:p>
            <a:r>
              <a:rPr lang="el-GR" sz="2400" b="1" dirty="0" smtClean="0">
                <a:latin typeface="Bookman Old Style" pitchFamily="18" charset="0"/>
              </a:rPr>
              <a:t>ΙΟΥΛΙΕΤΑ </a:t>
            </a:r>
          </a:p>
          <a:p>
            <a:pPr>
              <a:buNone/>
            </a:pPr>
            <a:r>
              <a:rPr lang="el-GR" sz="2400" dirty="0" smtClean="0">
                <a:latin typeface="Bookman Old Style" pitchFamily="18" charset="0"/>
              </a:rPr>
              <a:t>     Αχ, Ρωμαίο, </a:t>
            </a:r>
            <a:r>
              <a:rPr lang="el-GR" sz="2400" dirty="0" err="1" smtClean="0">
                <a:latin typeface="Bookman Old Style" pitchFamily="18" charset="0"/>
              </a:rPr>
              <a:t>Ρωμαίο,</a:t>
            </a:r>
            <a:r>
              <a:rPr lang="el-GR" sz="2400" dirty="0" smtClean="0">
                <a:latin typeface="Bookman Old Style" pitchFamily="18" charset="0"/>
              </a:rPr>
              <a:t> γιατί να είσαι ο Ρωμαίος; </a:t>
            </a:r>
          </a:p>
          <a:p>
            <a:pPr>
              <a:buNone/>
            </a:pPr>
            <a:r>
              <a:rPr lang="el-GR" sz="2400" dirty="0" smtClean="0">
                <a:latin typeface="Bookman Old Style" pitchFamily="18" charset="0"/>
              </a:rPr>
              <a:t>     Αρνήσου τον πατέρα σου, απαρνήσου τ’ όνομά σου, </a:t>
            </a:r>
          </a:p>
          <a:p>
            <a:pPr>
              <a:buNone/>
            </a:pPr>
            <a:r>
              <a:rPr lang="el-GR" sz="2400" dirty="0" smtClean="0">
                <a:latin typeface="Bookman Old Style" pitchFamily="18" charset="0"/>
              </a:rPr>
              <a:t>     ή, αν δεν θέλεις, ορκίσου μου πως μ’ αγαπάς </a:t>
            </a:r>
          </a:p>
          <a:p>
            <a:pPr>
              <a:buNone/>
            </a:pPr>
            <a:r>
              <a:rPr lang="el-GR" sz="2400" dirty="0" smtClean="0">
                <a:latin typeface="Bookman Old Style" pitchFamily="18" charset="0"/>
              </a:rPr>
              <a:t>     και παύω  εγώ αμέσως να </a:t>
            </a:r>
            <a:r>
              <a:rPr lang="el-GR" sz="2400" dirty="0" err="1" smtClean="0">
                <a:latin typeface="Bookman Old Style" pitchFamily="18" charset="0"/>
              </a:rPr>
              <a:t>΄μαι</a:t>
            </a:r>
            <a:r>
              <a:rPr lang="el-GR" sz="2400" dirty="0" smtClean="0">
                <a:latin typeface="Bookman Old Style" pitchFamily="18" charset="0"/>
              </a:rPr>
              <a:t> κόρη </a:t>
            </a:r>
            <a:r>
              <a:rPr lang="el-GR" sz="2400" dirty="0" err="1" smtClean="0">
                <a:latin typeface="Bookman Old Style" pitchFamily="18" charset="0"/>
              </a:rPr>
              <a:t>Καπουλέτου</a:t>
            </a:r>
            <a:r>
              <a:rPr lang="el-GR" sz="2400" dirty="0" smtClean="0">
                <a:latin typeface="Bookman Old Style" pitchFamily="18" charset="0"/>
              </a:rPr>
              <a:t>! </a:t>
            </a:r>
            <a:endParaRPr lang="el-GR" sz="2400" dirty="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r>
              <a:rPr lang="el-GR" b="1" dirty="0" smtClean="0"/>
              <a:t>ΡΩΜΑΙΟΣ </a:t>
            </a:r>
          </a:p>
          <a:p>
            <a:pPr>
              <a:buNone/>
            </a:pPr>
            <a:r>
              <a:rPr lang="el-GR" dirty="0" smtClean="0"/>
              <a:t>       Ν’ ακούσω κι άλλο, ή να μιλήσω τώρα; </a:t>
            </a:r>
          </a:p>
          <a:p>
            <a:r>
              <a:rPr lang="el-GR" b="1" dirty="0" smtClean="0"/>
              <a:t>ΙΟΥΛΙΕΤΑ </a:t>
            </a:r>
          </a:p>
          <a:p>
            <a:pPr>
              <a:buNone/>
            </a:pPr>
            <a:r>
              <a:rPr lang="el-GR" dirty="0" smtClean="0"/>
              <a:t>      Μονάχα τ’ όνομά σου </a:t>
            </a:r>
            <a:r>
              <a:rPr lang="el-GR" dirty="0" err="1" smtClean="0"/>
              <a:t>είν</a:t>
            </a:r>
            <a:r>
              <a:rPr lang="el-GR" dirty="0" smtClean="0"/>
              <a:t>’ εχθρός μου: </a:t>
            </a:r>
          </a:p>
          <a:p>
            <a:pPr>
              <a:buNone/>
            </a:pPr>
            <a:r>
              <a:rPr lang="el-GR" dirty="0" smtClean="0"/>
              <a:t>      εσύ ο ίδιος θα ’σουνα κι αν δεν σε λέγανε </a:t>
            </a:r>
            <a:r>
              <a:rPr lang="el-GR" dirty="0" err="1" smtClean="0"/>
              <a:t>Μοντέγο</a:t>
            </a:r>
            <a:r>
              <a:rPr lang="el-GR" dirty="0" smtClean="0"/>
              <a:t> [...] </a:t>
            </a:r>
          </a:p>
          <a:p>
            <a:pPr>
              <a:buNone/>
            </a:pPr>
            <a:r>
              <a:rPr lang="el-GR" dirty="0" smtClean="0"/>
              <a:t> </a:t>
            </a:r>
          </a:p>
          <a:p>
            <a:r>
              <a:rPr lang="el-GR" b="1" dirty="0" smtClean="0"/>
              <a:t>ΡΩΜΑΙΟΣ </a:t>
            </a:r>
          </a:p>
          <a:p>
            <a:pPr>
              <a:buNone/>
            </a:pPr>
            <a:r>
              <a:rPr lang="el-GR" dirty="0" smtClean="0"/>
              <a:t>       Κρατάω  σαν υπόσχεση τα λόγια που είπες. </a:t>
            </a:r>
          </a:p>
          <a:p>
            <a:pPr>
              <a:buNone/>
            </a:pPr>
            <a:r>
              <a:rPr lang="el-GR" dirty="0" smtClean="0"/>
              <a:t>       Ονόμασέ με αγάπη σου, και με </a:t>
            </a:r>
            <a:r>
              <a:rPr lang="el-GR" dirty="0" err="1" smtClean="0"/>
              <a:t>ξαναβαφτίζεις</a:t>
            </a:r>
            <a:r>
              <a:rPr lang="el-GR" dirty="0" smtClean="0"/>
              <a:t>: </a:t>
            </a:r>
          </a:p>
          <a:p>
            <a:pPr>
              <a:buNone/>
            </a:pPr>
            <a:r>
              <a:rPr lang="el-GR" dirty="0" smtClean="0"/>
              <a:t>       Ρωμαίος δεν θα είμαι πια ποτέ! </a:t>
            </a:r>
          </a:p>
          <a:p>
            <a:r>
              <a:rPr lang="el-GR" b="1" dirty="0" smtClean="0"/>
              <a:t>ΙΟΥΛΙΕΤΑ </a:t>
            </a:r>
          </a:p>
          <a:p>
            <a:pPr>
              <a:buNone/>
            </a:pPr>
            <a:r>
              <a:rPr lang="el-GR" dirty="0" smtClean="0"/>
              <a:t>       Ποιος είσαι συ, που έρχεσαι κρυμμένος στα σκοτάδια</a:t>
            </a:r>
          </a:p>
          <a:p>
            <a:pPr>
              <a:buNone/>
            </a:pPr>
            <a:r>
              <a:rPr lang="el-GR" dirty="0" smtClean="0"/>
              <a:t>       και μπαίνεις μέσα στις μυστικές μου σκέψεις; </a:t>
            </a:r>
          </a:p>
          <a:p>
            <a:r>
              <a:rPr lang="el-GR" b="1" dirty="0" smtClean="0"/>
              <a:t>ΡΩΜΑΙΟΣ </a:t>
            </a:r>
          </a:p>
          <a:p>
            <a:pPr>
              <a:buNone/>
            </a:pPr>
            <a:r>
              <a:rPr lang="el-GR" dirty="0" smtClean="0"/>
              <a:t>       Τ’ όνομά μου δεν ξέρω πώς μπορώ να σου το πω. </a:t>
            </a:r>
          </a:p>
          <a:p>
            <a:pPr>
              <a:buNone/>
            </a:pPr>
            <a:r>
              <a:rPr lang="el-GR" dirty="0" smtClean="0"/>
              <a:t>       Τ’ όνομά του, λατρευτή αγία, μου είναι μισητό, αφού εσύ </a:t>
            </a:r>
          </a:p>
          <a:p>
            <a:pPr>
              <a:buNone/>
            </a:pPr>
            <a:r>
              <a:rPr lang="el-GR" dirty="0" smtClean="0"/>
              <a:t>        το έχεις για εχθρό [...]</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l-GR" sz="6000" i="1" dirty="0" smtClean="0">
                <a:latin typeface="Bookman Old Style" pitchFamily="18" charset="0"/>
              </a:rPr>
              <a:t>Η συνέχεια της σκηνής...</a:t>
            </a:r>
            <a:endParaRPr lang="el-GR" sz="6000" i="1"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8000" i="1" dirty="0" smtClean="0">
                <a:latin typeface="Bookman Old Style" pitchFamily="18" charset="0"/>
              </a:rPr>
              <a:t>Υπομονή  μέχρι τη ...Βερόνα !!!</a:t>
            </a:r>
            <a:endParaRPr lang="el-GR" sz="8000" i="1" dirty="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363272" cy="4525963"/>
          </a:xfrm>
        </p:spPr>
        <p:txBody>
          <a:bodyPr>
            <a:normAutofit/>
          </a:bodyPr>
          <a:lstStyle/>
          <a:p>
            <a:pPr algn="ctr">
              <a:buNone/>
            </a:pPr>
            <a:r>
              <a:rPr lang="el-GR" sz="5400" b="1" i="1" dirty="0" smtClean="0">
                <a:latin typeface="Bookman Old Style" pitchFamily="18" charset="0"/>
              </a:rPr>
              <a:t>Σας ευχαριστούμε !!!</a:t>
            </a:r>
            <a:endParaRPr lang="el-GR" sz="5400" b="1" i="1" dirty="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2536" y="393781"/>
            <a:ext cx="7467600" cy="1143000"/>
          </a:xfrm>
        </p:spPr>
        <p:txBody>
          <a:bodyPr>
            <a:noAutofit/>
          </a:bodyPr>
          <a:lstStyle/>
          <a:p>
            <a:pPr algn="ctr"/>
            <a:r>
              <a:rPr lang="el-GR" sz="3600" dirty="0">
                <a:latin typeface="Bookman Old Style" pitchFamily="18" charset="0"/>
              </a:rPr>
              <a:t>ΤΟ ΕΛΙΣΑΒΕΤΙΑΝΟ ΘΕΑΤΡΟ  (1580-1642)</a:t>
            </a:r>
            <a:br>
              <a:rPr lang="el-GR" sz="3600" dirty="0">
                <a:latin typeface="Bookman Old Style" pitchFamily="18" charset="0"/>
              </a:rPr>
            </a:br>
            <a:endParaRPr lang="el-GR" sz="3600" dirty="0">
              <a:latin typeface="Bookman Old Style" pitchFamily="18" charset="0"/>
            </a:endParaRPr>
          </a:p>
        </p:txBody>
      </p:sp>
      <p:sp>
        <p:nvSpPr>
          <p:cNvPr id="3" name="2 - Θέση περιεχομένου"/>
          <p:cNvSpPr>
            <a:spLocks noGrp="1"/>
          </p:cNvSpPr>
          <p:nvPr>
            <p:ph idx="1"/>
          </p:nvPr>
        </p:nvSpPr>
        <p:spPr>
          <a:xfrm>
            <a:off x="0" y="1600200"/>
            <a:ext cx="6516216" cy="4525963"/>
          </a:xfrm>
        </p:spPr>
        <p:txBody>
          <a:bodyPr>
            <a:noAutofit/>
          </a:bodyPr>
          <a:lstStyle/>
          <a:p>
            <a:pPr marL="36576" indent="0">
              <a:buNone/>
            </a:pPr>
            <a:r>
              <a:rPr lang="el-GR" sz="3600" dirty="0">
                <a:latin typeface="Bookman Old Style" pitchFamily="18" charset="0"/>
              </a:rPr>
              <a:t> </a:t>
            </a:r>
            <a:r>
              <a:rPr lang="el-GR" sz="2800" dirty="0">
                <a:latin typeface="Bookman Old Style" pitchFamily="18" charset="0"/>
              </a:rPr>
              <a:t>Ο </a:t>
            </a:r>
            <a:r>
              <a:rPr lang="el-GR" sz="2800" b="1" dirty="0" err="1">
                <a:latin typeface="Bookman Old Style" pitchFamily="18" charset="0"/>
              </a:rPr>
              <a:t>Ουίλλιαμ</a:t>
            </a:r>
            <a:r>
              <a:rPr lang="el-GR" sz="2800" b="1" dirty="0">
                <a:latin typeface="Bookman Old Style" pitchFamily="18" charset="0"/>
              </a:rPr>
              <a:t> Σαίξπηρ</a:t>
            </a:r>
            <a:r>
              <a:rPr lang="el-GR" sz="2800" dirty="0">
                <a:latin typeface="Bookman Old Style" pitchFamily="18" charset="0"/>
              </a:rPr>
              <a:t> (1564-1616) </a:t>
            </a:r>
          </a:p>
          <a:p>
            <a:pPr>
              <a:buNone/>
            </a:pPr>
            <a:r>
              <a:rPr lang="el-GR" sz="2800" dirty="0">
                <a:latin typeface="Bookman Old Style" pitchFamily="18" charset="0"/>
              </a:rPr>
              <a:t> είναι μια από τις κορυφαίες μορφές της παγκόσμιας λογοτεχνίας. Κατάφερε να χειριστεί με απόλυτη δεξιοτεχνία τόσο την κωμωδία όσο και το δράμα και την τραγωδία, με κύριο χαρακτηριστικό τη βαθιά κατανόηση της ανθρώπινης φύσης.</a:t>
            </a:r>
          </a:p>
        </p:txBody>
      </p:sp>
      <p:pic>
        <p:nvPicPr>
          <p:cNvPr id="5" name="Εικόνα 4">
            <a:extLst>
              <a:ext uri="{FF2B5EF4-FFF2-40B4-BE49-F238E27FC236}">
                <a16:creationId xmlns="" xmlns:a16="http://schemas.microsoft.com/office/drawing/2014/main" id="{4B1A1643-3B83-62D5-5C9E-AA79BADD0F5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14376" y="0"/>
            <a:ext cx="2429624" cy="30345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2FD148C-687B-5AA4-4E4D-46C5133E332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38AA8DE7-14AD-51DB-34A2-945B0EA5E0CB}"/>
              </a:ext>
            </a:extLst>
          </p:cNvPr>
          <p:cNvSpPr>
            <a:spLocks noGrp="1"/>
          </p:cNvSpPr>
          <p:nvPr>
            <p:ph idx="1"/>
          </p:nvPr>
        </p:nvSpPr>
        <p:spPr/>
        <p:txBody>
          <a:bodyPr>
            <a:normAutofit/>
          </a:bodyPr>
          <a:lstStyle/>
          <a:p>
            <a:r>
              <a:rPr lang="en-GB" sz="1800" dirty="0">
                <a:hlinkClick r:id="rId2"/>
              </a:rPr>
              <a:t>https://el.wikipedia.org/wiki/%CE%A1%CF%89%CE%BC%CE%B1%CE%AF%CE%BF%CF%82_%CE%BA%CE%B1%CE%B9_%CE%99%CE%BF%CF%85%CE%BB%CE%B9%CE%AD%CF%84%CE%B1</a:t>
            </a:r>
            <a:endParaRPr lang="el-GR" sz="1800" dirty="0"/>
          </a:p>
          <a:p>
            <a:r>
              <a:rPr lang="en-GB" sz="1800" dirty="0">
                <a:hlinkClick r:id="rId3"/>
              </a:rPr>
              <a:t>https://el.wikipedia.org/wiki/%CE%9F%CF%85%CE%AF%CE%BB%CE%BB%CE%B9%CE%B1%CE%BC_%CE%A3%CE%B1%CE%AF%CE%BE%CF%80%CE%B7%CF%81</a:t>
            </a:r>
            <a:endParaRPr lang="en-GB" sz="1800" dirty="0"/>
          </a:p>
          <a:p>
            <a:endParaRPr lang="en-GB" sz="1800" dirty="0"/>
          </a:p>
          <a:p>
            <a:pPr marL="36576" indent="0">
              <a:buNone/>
            </a:pPr>
            <a:endParaRPr lang="el-GR" sz="1800" dirty="0"/>
          </a:p>
        </p:txBody>
      </p:sp>
    </p:spTree>
    <p:extLst>
      <p:ext uri="{BB962C8B-B14F-4D97-AF65-F5344CB8AC3E}">
        <p14:creationId xmlns="" xmlns:p14="http://schemas.microsoft.com/office/powerpoint/2010/main" val="2861316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dirty="0" smtClean="0">
                <a:latin typeface="Bookman Old Style" pitchFamily="18" charset="0"/>
              </a:rPr>
              <a:t>Η εργασία αυτή υλοποιήθηκε στο πλαίσιο του περιβαλλοντικού προγράμματος με τίτλο: </a:t>
            </a:r>
          </a:p>
          <a:p>
            <a:pPr algn="ctr">
              <a:buNone/>
            </a:pPr>
            <a:r>
              <a:rPr lang="el-GR" b="1" i="1" dirty="0" smtClean="0">
                <a:latin typeface="Bookman Old Style" pitchFamily="18" charset="0"/>
              </a:rPr>
              <a:t>    «</a:t>
            </a:r>
            <a:r>
              <a:rPr lang="en-US" b="1" i="1" dirty="0" smtClean="0">
                <a:latin typeface="Bookman Old Style" pitchFamily="18" charset="0"/>
              </a:rPr>
              <a:t>Mare Nostrum</a:t>
            </a:r>
            <a:r>
              <a:rPr lang="el-GR" b="1" i="1" dirty="0" smtClean="0">
                <a:latin typeface="Bookman Old Style" pitchFamily="18" charset="0"/>
              </a:rPr>
              <a:t>: Ταξίδι κληρονομιάς κατά μήκος των θαλάσσιων διαδρομών και των Ιστορικών λιμανιών – πόλεων της Μεσογείου».</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249602"/>
          </a:xfrm>
        </p:spPr>
        <p:txBody>
          <a:bodyPr vert="horz" lIns="45720" tIns="45720" rIns="45720" bIns="45720" anchor="ctr">
            <a:normAutofit fontScale="90000"/>
          </a:bodyPr>
          <a:lstStyle/>
          <a:p>
            <a:pPr algn="ctr"/>
            <a:r>
              <a:rPr lang="el-GR" b="1" dirty="0">
                <a:latin typeface="Bookman Old Style"/>
              </a:rPr>
              <a:t>Η ζωή του</a:t>
            </a:r>
            <a:br>
              <a:rPr lang="el-GR" b="1" dirty="0">
                <a:latin typeface="Bookman Old Style"/>
              </a:rPr>
            </a:br>
            <a:endParaRPr lang="el-GR" b="1" dirty="0">
              <a:latin typeface="Bookman Old Style"/>
            </a:endParaRPr>
          </a:p>
        </p:txBody>
      </p:sp>
      <p:sp>
        <p:nvSpPr>
          <p:cNvPr id="3" name="2 - Θέση περιεχομένου"/>
          <p:cNvSpPr>
            <a:spLocks noGrp="1"/>
          </p:cNvSpPr>
          <p:nvPr>
            <p:ph idx="1"/>
          </p:nvPr>
        </p:nvSpPr>
        <p:spPr>
          <a:xfrm>
            <a:off x="457200" y="1600200"/>
            <a:ext cx="7467600" cy="4845766"/>
          </a:xfrm>
        </p:spPr>
        <p:txBody>
          <a:bodyPr vert="horz" lIns="91440" tIns="45720" rIns="91440" bIns="45720" anchor="t">
            <a:normAutofit fontScale="85000" lnSpcReduction="10000"/>
          </a:bodyPr>
          <a:lstStyle/>
          <a:p>
            <a:pPr marL="36830" indent="0">
              <a:buNone/>
            </a:pPr>
            <a:r>
              <a:rPr lang="el-GR" dirty="0">
                <a:latin typeface="Bookman Old Style"/>
              </a:rPr>
              <a:t>Ο Σαίξπηρ γεννήθηκε στην πόλη Stratiford-upon-Avon το 1564. Πατέρας του ήταν ο Τζον Σαίξπηρ, πετυχημένος έμπορος, και μητέρα του η Μαίρη </a:t>
            </a:r>
            <a:r>
              <a:rPr lang="el-GR" dirty="0" err="1">
                <a:latin typeface="Bookman Old Style"/>
              </a:rPr>
              <a:t>Άρντεν</a:t>
            </a:r>
            <a:r>
              <a:rPr lang="el-GR" dirty="0">
                <a:latin typeface="Bookman Old Style"/>
              </a:rPr>
              <a:t>, κόρη εύπορης οικογένειας.  </a:t>
            </a:r>
          </a:p>
          <a:p>
            <a:pPr marL="36830" indent="0">
              <a:buNone/>
            </a:pPr>
            <a:r>
              <a:rPr lang="el-GR" dirty="0">
                <a:latin typeface="Bookman Old Style"/>
              </a:rPr>
              <a:t>Για την παιδική ηλικία του Σαίξπηρ ελάχιστα είναι γνωστά. Θεωρείται πιθανό πως έλαβε την εκπαίδευσή του στο σχολείο του </a:t>
            </a:r>
            <a:r>
              <a:rPr lang="el-GR" dirty="0" err="1">
                <a:latin typeface="Bookman Old Style"/>
              </a:rPr>
              <a:t>Στράτφορντ</a:t>
            </a:r>
            <a:r>
              <a:rPr lang="el-GR" dirty="0">
                <a:latin typeface="Bookman Old Style"/>
              </a:rPr>
              <a:t>, όπου πρέπει να ήρθε σε επαφή με την κλασική λογοτεχνία και τα λατινικά. Κανένα στοιχείο δεν μπορεί να πιστοποιήσει κατά πόσον η εκπαίδευσή του συνεχίστηκε αργότερα. </a:t>
            </a:r>
            <a:endParaRPr lang="en-US" dirty="0">
              <a:ea typeface="+mn-lt"/>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741230" y="908720"/>
            <a:ext cx="7661539" cy="6076206"/>
          </a:xfrm>
        </p:spPr>
        <p:txBody>
          <a:bodyPr vert="horz" lIns="91440" tIns="45720" rIns="91440" bIns="45720" anchor="t">
            <a:normAutofit/>
          </a:bodyPr>
          <a:lstStyle/>
          <a:p>
            <a:pPr marL="36830" indent="0">
              <a:buNone/>
            </a:pPr>
            <a:r>
              <a:rPr lang="el-GR" sz="2800" dirty="0">
                <a:latin typeface="Bookman Old Style"/>
              </a:rPr>
              <a:t>Το 1582 παντρεύτηκε την Αν </a:t>
            </a:r>
            <a:r>
              <a:rPr lang="el-GR" sz="2800" dirty="0" err="1">
                <a:latin typeface="Bookman Old Style"/>
              </a:rPr>
              <a:t>Χάθαγουεϊ</a:t>
            </a:r>
            <a:r>
              <a:rPr lang="el-GR" sz="2800" dirty="0">
                <a:latin typeface="Bookman Old Style"/>
              </a:rPr>
              <a:t>, ήδη τριών μηνών έγκυο. Μαζί απέκτησαν τρία παιδιά. Το 1583 βαπτίστηκε η κόρη τους Σουζάνα ενώ το 1585 καταγράφεται η βάπτιση των δύο δίδυμων παιδιών τους, του </a:t>
            </a:r>
            <a:r>
              <a:rPr lang="el-GR" sz="2800" dirty="0" err="1">
                <a:latin typeface="Bookman Old Style"/>
              </a:rPr>
              <a:t>Χάμνετ</a:t>
            </a:r>
            <a:r>
              <a:rPr lang="el-GR" sz="2800" dirty="0">
                <a:latin typeface="Bookman Old Style"/>
              </a:rPr>
              <a:t> και της </a:t>
            </a:r>
            <a:r>
              <a:rPr lang="el-GR" sz="2800" dirty="0" err="1">
                <a:latin typeface="Bookman Old Style"/>
              </a:rPr>
              <a:t>Ιουδήθ</a:t>
            </a:r>
            <a:r>
              <a:rPr lang="el-GR" sz="2800" dirty="0">
                <a:latin typeface="Bookman Old Style"/>
              </a:rPr>
              <a:t>. </a:t>
            </a:r>
            <a:endParaRPr lang="en-US" sz="2800" dirty="0">
              <a:latin typeface="Bookman Old Style"/>
            </a:endParaRPr>
          </a:p>
          <a:p>
            <a:pPr marL="36830" indent="0">
              <a:buNone/>
            </a:pPr>
            <a:r>
              <a:rPr lang="el-GR" sz="2800" dirty="0">
                <a:latin typeface="Bookman Old Style"/>
                <a:ea typeface="+mn-lt"/>
                <a:cs typeface="+mn-lt"/>
              </a:rPr>
              <a:t>Μεταξύ αυτής της περιόδου και της μετέπειτα εμφάνισης του Σαίξπηρ ως θεατρικού συγγραφέα στο Λονδίνο, υπάρχουν λίγες πληροφορίες.</a:t>
            </a:r>
            <a:endParaRPr lang="en-US" sz="2800" dirty="0">
              <a:latin typeface="Bookman Old Style"/>
              <a:ea typeface="+mn-lt"/>
              <a:cs typeface="+mn-lt"/>
            </a:endParaRPr>
          </a:p>
          <a:p>
            <a:pPr marL="420370" indent="-383540"/>
            <a:endParaRPr lang="el-GR" dirty="0">
              <a:latin typeface="Bookman Old Style"/>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251520" y="476672"/>
            <a:ext cx="5033381" cy="5976664"/>
          </a:xfrm>
        </p:spPr>
        <p:txBody>
          <a:bodyPr vert="horz" lIns="91440" tIns="45720" rIns="91440" bIns="45720" anchor="t">
            <a:normAutofit fontScale="70000" lnSpcReduction="20000"/>
          </a:bodyPr>
          <a:lstStyle/>
          <a:p>
            <a:pPr marL="36830" indent="0">
              <a:buNone/>
            </a:pPr>
            <a:r>
              <a:rPr lang="el-GR" dirty="0">
                <a:latin typeface="Bookman Old Style"/>
              </a:rPr>
              <a:t> </a:t>
            </a:r>
            <a:r>
              <a:rPr lang="el-GR" sz="3100" dirty="0">
                <a:latin typeface="Bookman Old Style"/>
              </a:rPr>
              <a:t> </a:t>
            </a:r>
            <a:r>
              <a:rPr lang="el-GR" sz="4100" dirty="0">
                <a:latin typeface="Bookman Old Style"/>
              </a:rPr>
              <a:t>Το 1594 ο Σαίξπηρ εμφανίζεται να συμμετέχει στη θεατρική ομάδα </a:t>
            </a:r>
            <a:r>
              <a:rPr lang="el-GR" sz="4100" dirty="0" err="1">
                <a:latin typeface="Bookman Old Style"/>
              </a:rPr>
              <a:t>Lord</a:t>
            </a:r>
            <a:r>
              <a:rPr lang="el-GR" sz="4100" dirty="0">
                <a:latin typeface="Bookman Old Style"/>
              </a:rPr>
              <a:t> </a:t>
            </a:r>
            <a:r>
              <a:rPr lang="el-GR" sz="4100" dirty="0" err="1">
                <a:latin typeface="Bookman Old Style"/>
              </a:rPr>
              <a:t>Chamberlain's</a:t>
            </a:r>
            <a:r>
              <a:rPr lang="el-GR" sz="4100" dirty="0">
                <a:latin typeface="Bookman Old Style"/>
              </a:rPr>
              <a:t> </a:t>
            </a:r>
            <a:r>
              <a:rPr lang="el-GR" sz="4100" dirty="0" err="1">
                <a:latin typeface="Bookman Old Style"/>
              </a:rPr>
              <a:t>Men</a:t>
            </a:r>
            <a:r>
              <a:rPr lang="el-GR" sz="4100" dirty="0">
                <a:latin typeface="Bookman Old Style"/>
              </a:rPr>
              <a:t>. Ο θίασος αυτός θεωρείται πως είχε σημαντική αναγνώριση, καθώς το 1603 ο νέος μονάρχης Ιάκωβος ο Πρώτος συνέχισε να τον συντηρεί οικονομικά κάτω από το όνομα </a:t>
            </a:r>
            <a:r>
              <a:rPr lang="el-GR" sz="4100" dirty="0" err="1">
                <a:latin typeface="Bookman Old Style"/>
              </a:rPr>
              <a:t>King's</a:t>
            </a:r>
            <a:r>
              <a:rPr lang="el-GR" sz="4100" dirty="0">
                <a:latin typeface="Bookman Old Style"/>
              </a:rPr>
              <a:t> </a:t>
            </a:r>
            <a:r>
              <a:rPr lang="el-GR" sz="4100" dirty="0" err="1">
                <a:latin typeface="Bookman Old Style"/>
              </a:rPr>
              <a:t>Men</a:t>
            </a:r>
            <a:r>
              <a:rPr lang="el-GR" sz="4100" dirty="0">
                <a:latin typeface="Bookman Old Style"/>
              </a:rPr>
              <a:t>. Ο Σαίξπηρ συμμετείχε ως ηθοποιός και θεατρικός συγγραφέας. </a:t>
            </a:r>
            <a:endParaRPr lang="en-US" sz="4100" dirty="0">
              <a:latin typeface="Bookman Old Style"/>
            </a:endParaRPr>
          </a:p>
        </p:txBody>
      </p:sp>
      <p:pic>
        <p:nvPicPr>
          <p:cNvPr id="4" name="Εικόνα 3">
            <a:extLst>
              <a:ext uri="{FF2B5EF4-FFF2-40B4-BE49-F238E27FC236}">
                <a16:creationId xmlns="" xmlns:a16="http://schemas.microsoft.com/office/drawing/2014/main" id="{EBD46C82-51A5-2026-8DB9-197183D1651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08104" y="1556792"/>
            <a:ext cx="3528392" cy="2347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842765" y="567813"/>
            <a:ext cx="7467600" cy="5484608"/>
          </a:xfrm>
        </p:spPr>
        <p:txBody>
          <a:bodyPr vert="horz" lIns="91440" tIns="45720" rIns="91440" bIns="45720" anchor="t">
            <a:normAutofit/>
          </a:bodyPr>
          <a:lstStyle/>
          <a:p>
            <a:pPr marL="36830" indent="0">
              <a:buNone/>
            </a:pPr>
            <a:r>
              <a:rPr lang="el-GR" dirty="0">
                <a:latin typeface="Bookman Old Style"/>
              </a:rPr>
              <a:t>Αρκετά νομικά έγγραφα της εποχής που διασώζονται πιστοποιούν πως στη διάρκεια αυτής της περιόδου ο Σαίξπηρ κέρδισε αρκετά χρήματα. Παράλληλα φέρεται ως συνιδιοκτήτης του θεάτρου </a:t>
            </a:r>
            <a:r>
              <a:rPr lang="el-GR" dirty="0" err="1">
                <a:latin typeface="Bookman Old Style"/>
              </a:rPr>
              <a:t>Globe</a:t>
            </a:r>
            <a:r>
              <a:rPr lang="el-GR" dirty="0">
                <a:latin typeface="Bookman Old Style"/>
              </a:rPr>
              <a:t> στο Λονδίνο. </a:t>
            </a:r>
            <a:endParaRPr lang="en-US" dirty="0">
              <a:latin typeface="Bookman Old Style"/>
            </a:endParaRPr>
          </a:p>
          <a:p>
            <a:pPr marL="36830" indent="0">
              <a:buNone/>
            </a:pPr>
            <a:r>
              <a:rPr lang="el-GR" dirty="0">
                <a:latin typeface="Bookman Old Style"/>
                <a:ea typeface="+mn-lt"/>
                <a:cs typeface="+mn-lt"/>
              </a:rPr>
              <a:t>Πέθανε το 1616 και ο τάφος του βρίσκεται στο ιερό της εκκλησίας  της Αγίας Τριάδας του </a:t>
            </a:r>
            <a:r>
              <a:rPr lang="el-GR" dirty="0" err="1">
                <a:latin typeface="Bookman Old Style"/>
                <a:ea typeface="+mn-lt"/>
                <a:cs typeface="+mn-lt"/>
              </a:rPr>
              <a:t>Stratiford</a:t>
            </a:r>
            <a:r>
              <a:rPr lang="el-GR" dirty="0">
                <a:latin typeface="Bookman Old Style"/>
                <a:ea typeface="+mn-lt"/>
                <a:cs typeface="+mn-lt"/>
              </a:rPr>
              <a:t>.  </a:t>
            </a:r>
            <a:endParaRPr lang="en-US" dirty="0">
              <a:latin typeface="Bookman Old Style"/>
              <a:ea typeface="+mn-lt"/>
              <a:cs typeface="+mn-lt"/>
            </a:endParaRPr>
          </a:p>
          <a:p>
            <a:pPr marL="420370" indent="-383540"/>
            <a:endParaRPr lang="el-GR" dirty="0">
              <a:latin typeface="Bookman Old Style"/>
              <a:ea typeface="+mn-lt"/>
              <a:cs typeface="+mn-lt"/>
            </a:endParaRPr>
          </a:p>
          <a:p>
            <a:pPr marL="420370" indent="-383540"/>
            <a:endParaRPr lang="el-GR" dirty="0">
              <a:latin typeface="Bookman Old Style"/>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78273" cy="1143000"/>
          </a:xfrm>
        </p:spPr>
        <p:txBody>
          <a:bodyPr vert="horz" lIns="45720" tIns="45720" rIns="45720" bIns="45720" anchor="ctr">
            <a:normAutofit/>
          </a:bodyPr>
          <a:lstStyle/>
          <a:p>
            <a:pPr algn="ctr"/>
            <a:r>
              <a:rPr lang="el-GR" sz="3600" b="1" i="1" dirty="0">
                <a:latin typeface="Bookman Old Style"/>
              </a:rPr>
              <a:t>Χαρακτηριστικά του έργου του</a:t>
            </a:r>
            <a:endParaRPr lang="en-US" sz="3600" b="1" i="1" dirty="0"/>
          </a:p>
        </p:txBody>
      </p:sp>
      <p:sp>
        <p:nvSpPr>
          <p:cNvPr id="3" name="2 - Θέση περιεχομένου"/>
          <p:cNvSpPr>
            <a:spLocks noGrp="1"/>
          </p:cNvSpPr>
          <p:nvPr>
            <p:ph idx="1"/>
          </p:nvPr>
        </p:nvSpPr>
        <p:spPr>
          <a:xfrm>
            <a:off x="251521" y="1273629"/>
            <a:ext cx="4752528" cy="5251715"/>
          </a:xfrm>
        </p:spPr>
        <p:txBody>
          <a:bodyPr vert="horz" lIns="91440" tIns="45720" rIns="91440" bIns="45720" anchor="t">
            <a:normAutofit lnSpcReduction="10000"/>
          </a:bodyPr>
          <a:lstStyle/>
          <a:p>
            <a:pPr marL="420370" indent="-383540"/>
            <a:r>
              <a:rPr lang="el-GR" sz="2300" dirty="0">
                <a:latin typeface="Bookman Old Style"/>
              </a:rPr>
              <a:t>Ανεξαρτησία του ενδιαφέροντος από το μύθο σαν βάση της πλοκής. </a:t>
            </a:r>
            <a:r>
              <a:rPr lang="el-GR" sz="2300" i="1" dirty="0">
                <a:latin typeface="Bookman Old Style"/>
              </a:rPr>
              <a:t>«Ο  Σαίξπηρ ποτέ δε μπήκε στον κόπο να εφεύρει ιστορίες. Του ’φθανε να διαλέξει μια από όσες είχαν ήδη εφευρεθεί, φτάνει να πρόσφερε το ένα από τα δυο ή και τα δυο συστατικά προσόντα: να ’ταν κατάλληλη για τον δραματικό του σκοπό και να ’ταν μέρος μιας δημοφιλούς παράδοσης»</a:t>
            </a:r>
            <a:r>
              <a:rPr lang="el-GR" sz="2300" dirty="0">
                <a:latin typeface="Bookman Old Style"/>
              </a:rPr>
              <a:t> λέει ο </a:t>
            </a:r>
            <a:r>
              <a:rPr lang="en-US" sz="2300" dirty="0" smtClean="0">
                <a:latin typeface="Bookman Old Style"/>
              </a:rPr>
              <a:t>Coleridge, </a:t>
            </a:r>
            <a:r>
              <a:rPr lang="el-GR" sz="2300" dirty="0" smtClean="0">
                <a:latin typeface="Bookman Old Style"/>
              </a:rPr>
              <a:t>Άγγλος ποιητής, κριτικός και φιλόσοφος</a:t>
            </a:r>
            <a:r>
              <a:rPr lang="en-US" sz="2300" dirty="0">
                <a:latin typeface="Bookman Old Style"/>
              </a:rPr>
              <a:t> </a:t>
            </a:r>
            <a:r>
              <a:rPr lang="en-US" sz="2300" dirty="0" smtClean="0">
                <a:latin typeface="Bookman Old Style"/>
              </a:rPr>
              <a:t> (1772-1834</a:t>
            </a:r>
            <a:r>
              <a:rPr lang="el-GR" sz="2300" dirty="0" smtClean="0">
                <a:latin typeface="Bookman Old Style"/>
              </a:rPr>
              <a:t>).</a:t>
            </a:r>
            <a:endParaRPr lang="el-GR" sz="2300" dirty="0">
              <a:latin typeface="Bookman Old Style"/>
              <a:cs typeface="Arial"/>
            </a:endParaRPr>
          </a:p>
          <a:p>
            <a:pPr marL="420370" indent="-383540">
              <a:buNone/>
            </a:pPr>
            <a:endParaRPr lang="el-GR" dirty="0">
              <a:latin typeface="Bookman Old Style"/>
              <a:cs typeface="Arial"/>
            </a:endParaRPr>
          </a:p>
        </p:txBody>
      </p:sp>
      <p:pic>
        <p:nvPicPr>
          <p:cNvPr id="5" name="Εικόνα 4">
            <a:extLst>
              <a:ext uri="{FF2B5EF4-FFF2-40B4-BE49-F238E27FC236}">
                <a16:creationId xmlns="" xmlns:a16="http://schemas.microsoft.com/office/drawing/2014/main" id="{553BA43C-4641-B0B2-D915-B5D64B25AC8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25306" y="1340768"/>
            <a:ext cx="3489824" cy="2322319"/>
          </a:xfrm>
          <a:prstGeom prst="rect">
            <a:avLst/>
          </a:prstGeom>
        </p:spPr>
      </p:pic>
      <p:sp>
        <p:nvSpPr>
          <p:cNvPr id="6" name="TextBox 5">
            <a:extLst>
              <a:ext uri="{FF2B5EF4-FFF2-40B4-BE49-F238E27FC236}">
                <a16:creationId xmlns="" xmlns:a16="http://schemas.microsoft.com/office/drawing/2014/main" id="{DC174F48-9C94-4C6F-185B-6CFDCD658B10}"/>
              </a:ext>
            </a:extLst>
          </p:cNvPr>
          <p:cNvSpPr txBox="1"/>
          <p:nvPr/>
        </p:nvSpPr>
        <p:spPr>
          <a:xfrm>
            <a:off x="611560" y="4077072"/>
            <a:ext cx="7920880" cy="369332"/>
          </a:xfrm>
          <a:prstGeom prst="rect">
            <a:avLst/>
          </a:prstGeom>
          <a:noFill/>
        </p:spPr>
        <p:txBody>
          <a:bodyPr wrap="square" rtlCol="0">
            <a:spAutoFit/>
          </a:bodyPr>
          <a:lstStyle/>
          <a:p>
            <a:pPr marL="322580" indent="-285750">
              <a:buClr>
                <a:schemeClr val="accent1">
                  <a:lumMod val="75000"/>
                </a:schemeClr>
              </a:buClr>
              <a:buFont typeface="Courier New" panose="02070309020205020404" pitchFamily="49" charset="0"/>
              <a:buChar char="o"/>
            </a:pPr>
            <a:r>
              <a:rPr lang="el-GR" dirty="0" smtClean="0">
                <a:latin typeface="Bookman Old Style"/>
              </a:rPr>
              <a:t> </a:t>
            </a:r>
            <a:endParaRPr lang="el-GR" dirty="0">
              <a:latin typeface="Bookman Old Style"/>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5651" cy="1143000"/>
          </a:xfrm>
        </p:spPr>
        <p:txBody>
          <a:bodyPr vert="horz" lIns="45720" tIns="45720" rIns="45720" bIns="45720" anchor="ctr">
            <a:normAutofit/>
          </a:bodyPr>
          <a:lstStyle/>
          <a:p>
            <a:pPr algn="ctr"/>
            <a:r>
              <a:rPr lang="el-GR" sz="3600" b="1" i="1" dirty="0">
                <a:latin typeface="Bookman Old Style"/>
                <a:ea typeface="+mj-lt"/>
                <a:cs typeface="+mj-lt"/>
              </a:rPr>
              <a:t>Χαρακτηριστικά του έργου του</a:t>
            </a:r>
            <a:endParaRPr lang="en-US" sz="3600" b="1" i="1" dirty="0">
              <a:latin typeface="Bookman Old Style"/>
            </a:endParaRPr>
          </a:p>
        </p:txBody>
      </p:sp>
      <p:sp>
        <p:nvSpPr>
          <p:cNvPr id="3" name="2 - Θέση περιεχομένου"/>
          <p:cNvSpPr>
            <a:spLocks noGrp="1"/>
          </p:cNvSpPr>
          <p:nvPr>
            <p:ph idx="1"/>
          </p:nvPr>
        </p:nvSpPr>
        <p:spPr>
          <a:xfrm>
            <a:off x="457200" y="1600200"/>
            <a:ext cx="7467600" cy="4926276"/>
          </a:xfrm>
        </p:spPr>
        <p:txBody>
          <a:bodyPr vert="horz" lIns="91440" tIns="45720" rIns="91440" bIns="45720" anchor="t">
            <a:normAutofit fontScale="92500"/>
          </a:bodyPr>
          <a:lstStyle/>
          <a:p>
            <a:pPr marL="420370" indent="-383540"/>
            <a:r>
              <a:rPr lang="el-GR" dirty="0">
                <a:latin typeface="Bookman Old Style"/>
              </a:rPr>
              <a:t>Διαβάζοντας τα έργα του Σαίξπηρ, βλέπουμε την έντονη επίγνωση που έχει για τις αλλαγές του κόσμου. Κανένα από τα έργα του δε διαδραματίζεται στην Αγγλία της εποχής εκείνης.</a:t>
            </a:r>
            <a:endParaRPr lang="en-US" dirty="0">
              <a:latin typeface="Bookman Old Style"/>
            </a:endParaRPr>
          </a:p>
          <a:p>
            <a:pPr marL="420370" indent="-383540"/>
            <a:r>
              <a:rPr lang="el-GR" dirty="0">
                <a:latin typeface="Bookman Old Style"/>
                <a:ea typeface="+mn-lt"/>
                <a:cs typeface="+mn-lt"/>
              </a:rPr>
              <a:t>Φαινομενικά ασχολείται με τη Βενετία, την Αθήνα, την Ιλλυρία, τη Γαλλία, την αρχαία Ρώμη κ.ά. Γενικά δεν κάνει σαφείς αναφορές σε γεγονότα και πρόσωπα της εποχής του.</a:t>
            </a:r>
            <a:endParaRPr lang="en-US" dirty="0">
              <a:latin typeface="Bookman Old Style"/>
              <a:ea typeface="+mn-lt"/>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288" y="274638"/>
            <a:ext cx="8391475" cy="1143000"/>
          </a:xfrm>
        </p:spPr>
        <p:txBody>
          <a:bodyPr vert="horz" lIns="45720" tIns="45720" rIns="45720" bIns="45720" anchor="ctr">
            <a:normAutofit fontScale="90000"/>
          </a:bodyPr>
          <a:lstStyle/>
          <a:p>
            <a:pPr algn="ctr"/>
            <a:r>
              <a:rPr lang="el-GR" dirty="0">
                <a:latin typeface="Bookman Old Style"/>
                <a:ea typeface="+mj-lt"/>
                <a:cs typeface="+mj-lt"/>
              </a:rPr>
              <a:t>Χαρακτηριστικά του έργου του</a:t>
            </a:r>
          </a:p>
        </p:txBody>
      </p:sp>
      <p:sp>
        <p:nvSpPr>
          <p:cNvPr id="3" name="2 - Θέση περιεχομένου"/>
          <p:cNvSpPr>
            <a:spLocks noGrp="1"/>
          </p:cNvSpPr>
          <p:nvPr>
            <p:ph idx="1"/>
          </p:nvPr>
        </p:nvSpPr>
        <p:spPr/>
        <p:txBody>
          <a:bodyPr vert="horz" lIns="91440" tIns="45720" rIns="91440" bIns="45720" anchor="t">
            <a:normAutofit fontScale="92500"/>
          </a:bodyPr>
          <a:lstStyle/>
          <a:p>
            <a:pPr marL="420370" indent="-383540"/>
            <a:r>
              <a:rPr lang="el-GR" dirty="0">
                <a:latin typeface="Bookman Old Style"/>
              </a:rPr>
              <a:t>Υπάρχουν δύο θέματα που προκύπτουν από τη ζωή στην Αγγλία της εποχής.</a:t>
            </a:r>
          </a:p>
          <a:p>
            <a:pPr marL="420370" indent="-383540"/>
            <a:r>
              <a:rPr lang="el-GR" dirty="0">
                <a:latin typeface="Bookman Old Style"/>
              </a:rPr>
              <a:t>Το πρώτο είναι </a:t>
            </a:r>
            <a:r>
              <a:rPr lang="el-GR" b="1" dirty="0">
                <a:latin typeface="Bookman Old Style"/>
              </a:rPr>
              <a:t>η ενασχόληση </a:t>
            </a:r>
            <a:r>
              <a:rPr lang="el-GR" dirty="0">
                <a:latin typeface="Bookman Old Style"/>
              </a:rPr>
              <a:t>με τη σύγκρουση του παλαιού και του νέου, του παραδοσιακού και του καινούριου.</a:t>
            </a:r>
          </a:p>
          <a:p>
            <a:pPr marL="420370" indent="-383540"/>
            <a:r>
              <a:rPr lang="el-GR" dirty="0">
                <a:latin typeface="Bookman Old Style"/>
              </a:rPr>
              <a:t>Το δεύτερο, που απασχολούσε και προκύπτει από το πρώτο είναι το ερώτημα: </a:t>
            </a:r>
            <a:r>
              <a:rPr lang="el-GR" b="1" i="1" dirty="0">
                <a:latin typeface="Bookman Old Style"/>
              </a:rPr>
              <a:t>«Ποιος έχει δίκιο; Τι δικαιούμαι εγώ και τι εσύ;»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237</TotalTime>
  <Words>704</Words>
  <Application>Microsoft Office PowerPoint</Application>
  <PresentationFormat>Προβολή στην οθόνη (4:3)</PresentationFormat>
  <Paragraphs>76</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Τεχνικό</vt:lpstr>
      <vt:lpstr>Διαφάνεια 1</vt:lpstr>
      <vt:lpstr>ΤΟ ΕΛΙΣΑΒΕΤΙΑΝΟ ΘΕΑΤΡΟ  (1580-1642) </vt:lpstr>
      <vt:lpstr>Η ζωή του </vt:lpstr>
      <vt:lpstr>Διαφάνεια 4</vt:lpstr>
      <vt:lpstr>Διαφάνεια 5</vt:lpstr>
      <vt:lpstr>Διαφάνεια 6</vt:lpstr>
      <vt:lpstr>Χαρακτηριστικά του έργου του</vt:lpstr>
      <vt:lpstr>Χαρακτηριστικά του έργου του</vt:lpstr>
      <vt:lpstr>Χαρακτηριστικά του έργου του</vt:lpstr>
      <vt:lpstr>Ρωμαίος και Ιουλιέτα</vt:lpstr>
      <vt:lpstr>Ρωμαίος και Ιουλιέτα - Υπόθεση</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ΡωμαΙοΣ  και  ΙουλιΕτα </dc:title>
  <dc:creator>g</dc:creator>
  <cp:lastModifiedBy>g</cp:lastModifiedBy>
  <cp:revision>132</cp:revision>
  <dcterms:created xsi:type="dcterms:W3CDTF">2023-03-03T10:26:20Z</dcterms:created>
  <dcterms:modified xsi:type="dcterms:W3CDTF">2023-06-29T06:02:34Z</dcterms:modified>
</cp:coreProperties>
</file>