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66" r:id="rId2"/>
    <p:sldId id="261" r:id="rId3"/>
    <p:sldId id="265" r:id="rId4"/>
    <p:sldId id="262" r:id="rId5"/>
    <p:sldId id="268" r:id="rId6"/>
    <p:sldId id="267" r:id="rId7"/>
    <p:sldId id="271" r:id="rId8"/>
    <p:sldId id="272" r:id="rId9"/>
    <p:sldId id="273" r:id="rId10"/>
    <p:sldId id="256" r:id="rId11"/>
    <p:sldId id="257" r:id="rId12"/>
    <p:sldId id="258" r:id="rId13"/>
    <p:sldId id="260" r:id="rId14"/>
    <p:sldId id="259" r:id="rId15"/>
    <p:sldId id="274" r:id="rId16"/>
    <p:sldId id="264"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F595E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4F42A66-A6FB-4133-BEFC-BDDD77A3D79F}" v="5" dt="2023-03-20T16:40:47.41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030" autoAdjust="0"/>
    <p:restoredTop sz="94660"/>
  </p:normalViewPr>
  <p:slideViewPr>
    <p:cSldViewPr snapToGrid="0">
      <p:cViewPr varScale="1">
        <p:scale>
          <a:sx n="116" d="100"/>
          <a:sy n="116" d="100"/>
        </p:scale>
        <p:origin x="504" y="1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fld id="{FB95F850-DAF6-4EB8-B087-36CC6E1760B8}" type="datetimeFigureOut">
              <a:rPr lang="el-GR" smtClean="0"/>
              <a:pPr/>
              <a:t>30/6/2023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1CEFE1DF-5FE0-4F66-BF73-7A979A3F2D8F}" type="slidenum">
              <a:rPr lang="el-GR" smtClean="0"/>
              <a:pPr/>
              <a:t>‹#›</a:t>
            </a:fld>
            <a:endParaRPr lang="el-GR"/>
          </a:p>
        </p:txBody>
      </p:sp>
    </p:spTree>
    <p:extLst>
      <p:ext uri="{BB962C8B-B14F-4D97-AF65-F5344CB8AC3E}">
        <p14:creationId xmlns:p14="http://schemas.microsoft.com/office/powerpoint/2010/main" val="29401864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FB95F850-DAF6-4EB8-B087-36CC6E1760B8}" type="datetimeFigureOut">
              <a:rPr lang="el-GR" smtClean="0"/>
              <a:pPr/>
              <a:t>30/6/2023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1CEFE1DF-5FE0-4F66-BF73-7A979A3F2D8F}" type="slidenum">
              <a:rPr lang="el-GR" smtClean="0"/>
              <a:pPr/>
              <a:t>‹#›</a:t>
            </a:fld>
            <a:endParaRPr lang="el-GR"/>
          </a:p>
        </p:txBody>
      </p:sp>
    </p:spTree>
    <p:extLst>
      <p:ext uri="{BB962C8B-B14F-4D97-AF65-F5344CB8AC3E}">
        <p14:creationId xmlns:p14="http://schemas.microsoft.com/office/powerpoint/2010/main" val="1745712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FB95F850-DAF6-4EB8-B087-36CC6E1760B8}" type="datetimeFigureOut">
              <a:rPr lang="el-GR" smtClean="0"/>
              <a:pPr/>
              <a:t>30/6/2023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1CEFE1DF-5FE0-4F66-BF73-7A979A3F2D8F}" type="slidenum">
              <a:rPr lang="el-GR" smtClean="0"/>
              <a:pPr/>
              <a:t>‹#›</a:t>
            </a:fld>
            <a:endParaRPr lang="el-GR"/>
          </a:p>
        </p:txBody>
      </p:sp>
    </p:spTree>
    <p:extLst>
      <p:ext uri="{BB962C8B-B14F-4D97-AF65-F5344CB8AC3E}">
        <p14:creationId xmlns:p14="http://schemas.microsoft.com/office/powerpoint/2010/main" val="13366529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FB95F850-DAF6-4EB8-B087-36CC6E1760B8}" type="datetimeFigureOut">
              <a:rPr lang="el-GR" smtClean="0"/>
              <a:pPr/>
              <a:t>30/6/2023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1CEFE1DF-5FE0-4F66-BF73-7A979A3F2D8F}" type="slidenum">
              <a:rPr lang="el-GR" smtClean="0"/>
              <a:pPr/>
              <a:t>‹#›</a:t>
            </a:fld>
            <a:endParaRPr lang="el-GR"/>
          </a:p>
        </p:txBody>
      </p:sp>
    </p:spTree>
    <p:extLst>
      <p:ext uri="{BB962C8B-B14F-4D97-AF65-F5344CB8AC3E}">
        <p14:creationId xmlns:p14="http://schemas.microsoft.com/office/powerpoint/2010/main" val="29311800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FB95F850-DAF6-4EB8-B087-36CC6E1760B8}" type="datetimeFigureOut">
              <a:rPr lang="el-GR" smtClean="0"/>
              <a:pPr/>
              <a:t>30/6/2023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1CEFE1DF-5FE0-4F66-BF73-7A979A3F2D8F}" type="slidenum">
              <a:rPr lang="el-GR" smtClean="0"/>
              <a:pPr/>
              <a:t>‹#›</a:t>
            </a:fld>
            <a:endParaRPr lang="el-GR"/>
          </a:p>
        </p:txBody>
      </p:sp>
    </p:spTree>
    <p:extLst>
      <p:ext uri="{BB962C8B-B14F-4D97-AF65-F5344CB8AC3E}">
        <p14:creationId xmlns:p14="http://schemas.microsoft.com/office/powerpoint/2010/main" val="5130981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Date Placeholder 4"/>
          <p:cNvSpPr>
            <a:spLocks noGrp="1"/>
          </p:cNvSpPr>
          <p:nvPr>
            <p:ph type="dt" sz="half" idx="10"/>
          </p:nvPr>
        </p:nvSpPr>
        <p:spPr/>
        <p:txBody>
          <a:bodyPr/>
          <a:lstStyle/>
          <a:p>
            <a:fld id="{FB95F850-DAF6-4EB8-B087-36CC6E1760B8}" type="datetimeFigureOut">
              <a:rPr lang="el-GR" smtClean="0"/>
              <a:pPr/>
              <a:t>30/6/2023</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1CEFE1DF-5FE0-4F66-BF73-7A979A3F2D8F}" type="slidenum">
              <a:rPr lang="el-GR" smtClean="0"/>
              <a:pPr/>
              <a:t>‹#›</a:t>
            </a:fld>
            <a:endParaRPr lang="el-GR"/>
          </a:p>
        </p:txBody>
      </p:sp>
    </p:spTree>
    <p:extLst>
      <p:ext uri="{BB962C8B-B14F-4D97-AF65-F5344CB8AC3E}">
        <p14:creationId xmlns:p14="http://schemas.microsoft.com/office/powerpoint/2010/main" val="27753964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Content Placeholder 3"/>
          <p:cNvSpPr>
            <a:spLocks noGrp="1"/>
          </p:cNvSpPr>
          <p:nvPr>
            <p:ph sz="half" idx="2"/>
          </p:nvPr>
        </p:nvSpPr>
        <p:spPr>
          <a:xfrm>
            <a:off x="839788" y="2505075"/>
            <a:ext cx="5157787"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Content Placeholder 5"/>
          <p:cNvSpPr>
            <a:spLocks noGrp="1"/>
          </p:cNvSpPr>
          <p:nvPr>
            <p:ph sz="quarter" idx="4"/>
          </p:nvPr>
        </p:nvSpPr>
        <p:spPr>
          <a:xfrm>
            <a:off x="6172200" y="2505075"/>
            <a:ext cx="5183188"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p:cNvSpPr>
            <a:spLocks noGrp="1"/>
          </p:cNvSpPr>
          <p:nvPr>
            <p:ph type="dt" sz="half" idx="10"/>
          </p:nvPr>
        </p:nvSpPr>
        <p:spPr/>
        <p:txBody>
          <a:bodyPr/>
          <a:lstStyle/>
          <a:p>
            <a:fld id="{FB95F850-DAF6-4EB8-B087-36CC6E1760B8}" type="datetimeFigureOut">
              <a:rPr lang="el-GR" smtClean="0"/>
              <a:pPr/>
              <a:t>30/6/2023</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1CEFE1DF-5FE0-4F66-BF73-7A979A3F2D8F}" type="slidenum">
              <a:rPr lang="el-GR" smtClean="0"/>
              <a:pPr/>
              <a:t>‹#›</a:t>
            </a:fld>
            <a:endParaRPr lang="el-GR"/>
          </a:p>
        </p:txBody>
      </p:sp>
    </p:spTree>
    <p:extLst>
      <p:ext uri="{BB962C8B-B14F-4D97-AF65-F5344CB8AC3E}">
        <p14:creationId xmlns:p14="http://schemas.microsoft.com/office/powerpoint/2010/main" val="23035933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fld id="{FB95F850-DAF6-4EB8-B087-36CC6E1760B8}" type="datetimeFigureOut">
              <a:rPr lang="el-GR" smtClean="0"/>
              <a:pPr/>
              <a:t>30/6/2023</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1CEFE1DF-5FE0-4F66-BF73-7A979A3F2D8F}" type="slidenum">
              <a:rPr lang="el-GR" smtClean="0"/>
              <a:pPr/>
              <a:t>‹#›</a:t>
            </a:fld>
            <a:endParaRPr lang="el-GR"/>
          </a:p>
        </p:txBody>
      </p:sp>
    </p:spTree>
    <p:extLst>
      <p:ext uri="{BB962C8B-B14F-4D97-AF65-F5344CB8AC3E}">
        <p14:creationId xmlns:p14="http://schemas.microsoft.com/office/powerpoint/2010/main" val="7398144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95F850-DAF6-4EB8-B087-36CC6E1760B8}" type="datetimeFigureOut">
              <a:rPr lang="el-GR" smtClean="0"/>
              <a:pPr/>
              <a:t>30/6/2023</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1CEFE1DF-5FE0-4F66-BF73-7A979A3F2D8F}" type="slidenum">
              <a:rPr lang="el-GR" smtClean="0"/>
              <a:pPr/>
              <a:t>‹#›</a:t>
            </a:fld>
            <a:endParaRPr lang="el-GR"/>
          </a:p>
        </p:txBody>
      </p:sp>
    </p:spTree>
    <p:extLst>
      <p:ext uri="{BB962C8B-B14F-4D97-AF65-F5344CB8AC3E}">
        <p14:creationId xmlns:p14="http://schemas.microsoft.com/office/powerpoint/2010/main" val="38397288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FB95F850-DAF6-4EB8-B087-36CC6E1760B8}" type="datetimeFigureOut">
              <a:rPr lang="el-GR" smtClean="0"/>
              <a:pPr/>
              <a:t>30/6/2023</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1CEFE1DF-5FE0-4F66-BF73-7A979A3F2D8F}" type="slidenum">
              <a:rPr lang="el-GR" smtClean="0"/>
              <a:pPr/>
              <a:t>‹#›</a:t>
            </a:fld>
            <a:endParaRPr lang="el-GR"/>
          </a:p>
        </p:txBody>
      </p:sp>
    </p:spTree>
    <p:extLst>
      <p:ext uri="{BB962C8B-B14F-4D97-AF65-F5344CB8AC3E}">
        <p14:creationId xmlns:p14="http://schemas.microsoft.com/office/powerpoint/2010/main" val="12706641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FB95F850-DAF6-4EB8-B087-36CC6E1760B8}" type="datetimeFigureOut">
              <a:rPr lang="el-GR" smtClean="0"/>
              <a:pPr/>
              <a:t>30/6/2023</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1CEFE1DF-5FE0-4F66-BF73-7A979A3F2D8F}" type="slidenum">
              <a:rPr lang="el-GR" smtClean="0"/>
              <a:pPr/>
              <a:t>‹#›</a:t>
            </a:fld>
            <a:endParaRPr lang="el-GR"/>
          </a:p>
        </p:txBody>
      </p:sp>
    </p:spTree>
    <p:extLst>
      <p:ext uri="{BB962C8B-B14F-4D97-AF65-F5344CB8AC3E}">
        <p14:creationId xmlns:p14="http://schemas.microsoft.com/office/powerpoint/2010/main" val="19729442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595EC"/>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95F850-DAF6-4EB8-B087-36CC6E1760B8}" type="datetimeFigureOut">
              <a:rPr lang="el-GR" smtClean="0"/>
              <a:pPr/>
              <a:t>30/6/2023</a:t>
            </a:fld>
            <a:endParaRPr lang="el-G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EFE1DF-5FE0-4F66-BF73-7A979A3F2D8F}" type="slidenum">
              <a:rPr lang="el-GR" smtClean="0"/>
              <a:pPr/>
              <a:t>‹#›</a:t>
            </a:fld>
            <a:endParaRPr lang="el-GR"/>
          </a:p>
        </p:txBody>
      </p:sp>
    </p:spTree>
    <p:extLst>
      <p:ext uri="{BB962C8B-B14F-4D97-AF65-F5344CB8AC3E}">
        <p14:creationId xmlns:p14="http://schemas.microsoft.com/office/powerpoint/2010/main" val="355886479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economia.gr/itldc22/" TargetMode="External"/><Relationship Id="rId2" Type="http://schemas.openxmlformats.org/officeDocument/2006/relationships/hyperlink" Target="http://ebooks.edu.gr/ebooks/v/html/8547/2188/Istoria_ST-Dimotikou_html-empl/index2_6.html" TargetMode="External"/><Relationship Id="rId1" Type="http://schemas.openxmlformats.org/officeDocument/2006/relationships/slideLayout" Target="../slideLayouts/slideLayout2.xml"/><Relationship Id="rId4" Type="http://schemas.openxmlformats.org/officeDocument/2006/relationships/hyperlink" Target="http://www.dimokratiki.gr/"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4739" y="2357698"/>
            <a:ext cx="10536702" cy="2036881"/>
          </a:xfrm>
          <a:blipFill>
            <a:blip r:embed="rId2" cstate="print"/>
            <a:tile tx="0" ty="0" sx="100000" sy="100000" flip="none" algn="tl"/>
          </a:blipFill>
          <a:ln w="76200">
            <a:solidFill>
              <a:schemeClr val="tx1"/>
            </a:solidFill>
          </a:ln>
          <a:effectLst>
            <a:glow rad="228600">
              <a:schemeClr val="accent1">
                <a:satMod val="175000"/>
                <a:alpha val="40000"/>
              </a:schemeClr>
            </a:glow>
          </a:effectLst>
        </p:spPr>
        <p:txBody>
          <a:bodyPr>
            <a:normAutofit fontScale="90000"/>
          </a:bodyPr>
          <a:lstStyle/>
          <a:p>
            <a:pPr algn="ctr"/>
            <a:r>
              <a:rPr lang="el-GR" sz="5300" b="1" dirty="0">
                <a:solidFill>
                  <a:srgbClr val="FF0066"/>
                </a:solidFill>
                <a:latin typeface="Mistral" pitchFamily="66" charset="0"/>
              </a:rPr>
              <a:t>ΕΛΛΗΝΙΚΕΣ ΠΑΡΟΙΚΙΕΣ ΤΟΥ ΕΞΩΤΕΡΙΚΟΥ </a:t>
            </a:r>
            <a:r>
              <a:rPr lang="en-US" sz="5300" b="1" dirty="0" smtClean="0">
                <a:solidFill>
                  <a:srgbClr val="FF0066"/>
                </a:solidFill>
                <a:latin typeface="Mistral" pitchFamily="66" charset="0"/>
              </a:rPr>
              <a:t/>
            </a:r>
            <a:br>
              <a:rPr lang="en-US" sz="5300" b="1" dirty="0" smtClean="0">
                <a:solidFill>
                  <a:srgbClr val="FF0066"/>
                </a:solidFill>
                <a:latin typeface="Mistral" pitchFamily="66" charset="0"/>
              </a:rPr>
            </a:br>
            <a:r>
              <a:rPr lang="el-GR" sz="5300" b="1" dirty="0" smtClean="0">
                <a:solidFill>
                  <a:srgbClr val="FF0066"/>
                </a:solidFill>
                <a:latin typeface="Mistral" pitchFamily="66" charset="0"/>
              </a:rPr>
              <a:t>ΚΑΤΑ </a:t>
            </a:r>
            <a:r>
              <a:rPr lang="el-GR" sz="5300" b="1" dirty="0">
                <a:solidFill>
                  <a:srgbClr val="FF0066"/>
                </a:solidFill>
                <a:latin typeface="Mistral" pitchFamily="66" charset="0"/>
              </a:rPr>
              <a:t>ΤΗΝ ΔΙΑΡΚΕΙΑ </a:t>
            </a:r>
            <a:r>
              <a:rPr lang="en-US" sz="5300" b="1" dirty="0" smtClean="0">
                <a:solidFill>
                  <a:srgbClr val="FF0066"/>
                </a:solidFill>
                <a:latin typeface="Mistral" pitchFamily="66" charset="0"/>
              </a:rPr>
              <a:t/>
            </a:r>
            <a:br>
              <a:rPr lang="en-US" sz="5300" b="1" dirty="0" smtClean="0">
                <a:solidFill>
                  <a:srgbClr val="FF0066"/>
                </a:solidFill>
                <a:latin typeface="Mistral" pitchFamily="66" charset="0"/>
              </a:rPr>
            </a:br>
            <a:r>
              <a:rPr lang="el-GR" sz="5300" b="1" dirty="0" smtClean="0">
                <a:solidFill>
                  <a:srgbClr val="FF0066"/>
                </a:solidFill>
                <a:latin typeface="Mistral" pitchFamily="66" charset="0"/>
              </a:rPr>
              <a:t>ΤΗΣ </a:t>
            </a:r>
            <a:r>
              <a:rPr lang="el-GR" sz="5300" b="1" dirty="0">
                <a:solidFill>
                  <a:srgbClr val="FF0066"/>
                </a:solidFill>
                <a:latin typeface="Mistral" pitchFamily="66" charset="0"/>
              </a:rPr>
              <a:t>ΕΛΛΗΝΙΚΗΣ ΕΠΑΝΑΣΤΑΣΗΣ </a:t>
            </a:r>
            <a:r>
              <a:rPr lang="el-GR" b="1" dirty="0">
                <a:solidFill>
                  <a:srgbClr val="FF0066"/>
                </a:solidFill>
                <a:latin typeface="+mn-lt"/>
              </a:rPr>
              <a:t>.</a:t>
            </a:r>
          </a:p>
        </p:txBody>
      </p:sp>
    </p:spTree>
    <p:extLst>
      <p:ext uri="{BB962C8B-B14F-4D97-AF65-F5344CB8AC3E}">
        <p14:creationId xmlns:p14="http://schemas.microsoft.com/office/powerpoint/2010/main" val="12989266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77D5AC95-ABA0-01A8-E55B-961048EE08BF}"/>
              </a:ext>
            </a:extLst>
          </p:cNvPr>
          <p:cNvSpPr>
            <a:spLocks noGrp="1"/>
          </p:cNvSpPr>
          <p:nvPr>
            <p:ph type="title"/>
          </p:nvPr>
        </p:nvSpPr>
        <p:spPr>
          <a:xfrm>
            <a:off x="210631" y="1037930"/>
            <a:ext cx="11189109" cy="930913"/>
          </a:xfrm>
        </p:spPr>
        <p:txBody>
          <a:bodyPr>
            <a:normAutofit/>
          </a:bodyPr>
          <a:lstStyle/>
          <a:p>
            <a:pPr algn="ctr"/>
            <a:r>
              <a:rPr lang="el-GR" sz="5400" b="1" dirty="0">
                <a:latin typeface="Mistral" panose="03090702030407020403" pitchFamily="66" charset="0"/>
              </a:rPr>
              <a:t>Η  ΤΕΡΓΕΣΤΗ </a:t>
            </a:r>
            <a:endParaRPr lang="el-GR" dirty="0">
              <a:latin typeface="Mistral" panose="03090702030407020403" pitchFamily="66" charset="0"/>
            </a:endParaRPr>
          </a:p>
        </p:txBody>
      </p:sp>
      <p:pic>
        <p:nvPicPr>
          <p:cNvPr id="7" name="Εικόνα 6">
            <a:extLst>
              <a:ext uri="{FF2B5EF4-FFF2-40B4-BE49-F238E27FC236}">
                <a16:creationId xmlns:a16="http://schemas.microsoft.com/office/drawing/2014/main" xmlns="" id="{119A8DB3-FA2E-5852-9F36-536B1504C09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43782" y="3065264"/>
            <a:ext cx="5560142" cy="3349986"/>
          </a:xfrm>
          <a:prstGeom prst="rect">
            <a:avLst/>
          </a:prstGeom>
          <a:ln w="88900" cap="sq" cmpd="thickThin">
            <a:solidFill>
              <a:srgbClr val="000000"/>
            </a:solidFill>
            <a:prstDash val="solid"/>
            <a:miter lim="800000"/>
          </a:ln>
          <a:effectLst>
            <a:innerShdw blurRad="76200">
              <a:srgbClr val="000000"/>
            </a:innerShdw>
          </a:effectLst>
        </p:spPr>
      </p:pic>
      <p:pic>
        <p:nvPicPr>
          <p:cNvPr id="10" name="Εικόνα 9">
            <a:extLst>
              <a:ext uri="{FF2B5EF4-FFF2-40B4-BE49-F238E27FC236}">
                <a16:creationId xmlns:a16="http://schemas.microsoft.com/office/drawing/2014/main" xmlns="" id="{43A0B609-DC26-4415-67A6-954EA0CD929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6094" y="3232505"/>
            <a:ext cx="4523255" cy="3015503"/>
          </a:xfrm>
          <a:prstGeom prst="rect">
            <a:avLst/>
          </a:prstGeom>
          <a:ln w="88900" cap="sq" cmpd="thickThin">
            <a:solidFill>
              <a:srgbClr val="000000"/>
            </a:solidFill>
            <a:prstDash val="solid"/>
            <a:miter lim="800000"/>
          </a:ln>
          <a:effectLst>
            <a:innerShdw blurRad="76200">
              <a:srgbClr val="000000"/>
            </a:innerShdw>
          </a:effectLst>
        </p:spPr>
      </p:pic>
      <p:sp>
        <p:nvSpPr>
          <p:cNvPr id="4" name="TextBox 3">
            <a:extLst>
              <a:ext uri="{FF2B5EF4-FFF2-40B4-BE49-F238E27FC236}">
                <a16:creationId xmlns:a16="http://schemas.microsoft.com/office/drawing/2014/main" xmlns="" id="{8EDE2DB1-7A67-8D0D-39E8-BF5432E25F34}"/>
              </a:ext>
            </a:extLst>
          </p:cNvPr>
          <p:cNvSpPr txBox="1"/>
          <p:nvPr/>
        </p:nvSpPr>
        <p:spPr>
          <a:xfrm>
            <a:off x="4705928" y="1883382"/>
            <a:ext cx="2658699" cy="830997"/>
          </a:xfrm>
          <a:prstGeom prst="rect">
            <a:avLst/>
          </a:prstGeom>
          <a:noFill/>
        </p:spPr>
        <p:txBody>
          <a:bodyPr wrap="square">
            <a:spAutoFit/>
          </a:bodyPr>
          <a:lstStyle/>
          <a:p>
            <a:r>
              <a:rPr lang="el-GR" sz="4800" b="1" dirty="0">
                <a:solidFill>
                  <a:srgbClr val="FF0066"/>
                </a:solidFill>
                <a:latin typeface="Mistral" panose="03090702030407020403" pitchFamily="66" charset="0"/>
              </a:rPr>
              <a:t>ΣΗΜΕΡΑ</a:t>
            </a:r>
            <a:r>
              <a:rPr lang="el-GR" sz="4800" dirty="0">
                <a:latin typeface="Mistral" panose="03090702030407020403" pitchFamily="66" charset="0"/>
              </a:rPr>
              <a:t> </a:t>
            </a:r>
          </a:p>
        </p:txBody>
      </p:sp>
    </p:spTree>
    <p:extLst>
      <p:ext uri="{BB962C8B-B14F-4D97-AF65-F5344CB8AC3E}">
        <p14:creationId xmlns:p14="http://schemas.microsoft.com/office/powerpoint/2010/main" val="30084407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xmlns="" id="{A864745C-C4E9-48A2-A89B-BD2B89880239}"/>
              </a:ext>
            </a:extLst>
          </p:cNvPr>
          <p:cNvSpPr>
            <a:spLocks noGrp="1"/>
          </p:cNvSpPr>
          <p:nvPr>
            <p:ph type="subTitle" idx="4294967295"/>
          </p:nvPr>
        </p:nvSpPr>
        <p:spPr>
          <a:xfrm>
            <a:off x="0" y="856735"/>
            <a:ext cx="11671300" cy="1345128"/>
          </a:xfrm>
        </p:spPr>
        <p:txBody>
          <a:bodyPr>
            <a:noAutofit/>
          </a:bodyPr>
          <a:lstStyle/>
          <a:p>
            <a:pPr algn="just"/>
            <a:r>
              <a:rPr lang="el-GR" sz="2400" dirty="0">
                <a:effectLst/>
                <a:ea typeface="Calibri" panose="020F0502020204030204" pitchFamily="34" charset="0"/>
                <a:cs typeface="Arial" panose="020B0604020202020204" pitchFamily="34" charset="0"/>
              </a:rPr>
              <a:t>Η Τεργέστη είναι παραθαλάσσια πόλη και το λιμάνι της είναι το βορειότερο της Μεσογείου. Η πόλη βρίσκεται πολύ κοντά στα σύνορα με τη Σλοβενία, έχει πληθυσμό 204.878 </a:t>
            </a:r>
            <a:r>
              <a:rPr lang="el-GR" sz="2400" dirty="0" smtClean="0">
                <a:effectLst/>
                <a:ea typeface="Calibri" panose="020F0502020204030204" pitchFamily="34" charset="0"/>
                <a:cs typeface="Arial" panose="020B0604020202020204" pitchFamily="34" charset="0"/>
              </a:rPr>
              <a:t>κατοίκων </a:t>
            </a:r>
            <a:r>
              <a:rPr lang="el-GR" sz="2400" dirty="0">
                <a:effectLst/>
                <a:ea typeface="Calibri" panose="020F0502020204030204" pitchFamily="34" charset="0"/>
                <a:cs typeface="Arial" panose="020B0604020202020204" pitchFamily="34" charset="0"/>
              </a:rPr>
              <a:t>και έχει χαρακτηριστεί ως αρχόντισσα της Αδριατικής.</a:t>
            </a:r>
            <a:endParaRPr lang="el-GR" sz="2400" dirty="0"/>
          </a:p>
        </p:txBody>
      </p:sp>
      <p:sp>
        <p:nvSpPr>
          <p:cNvPr id="5" name="TextBox 4">
            <a:extLst>
              <a:ext uri="{FF2B5EF4-FFF2-40B4-BE49-F238E27FC236}">
                <a16:creationId xmlns:a16="http://schemas.microsoft.com/office/drawing/2014/main" xmlns="" id="{52FA4A44-767F-B880-B860-2EB04DA2D3DE}"/>
              </a:ext>
            </a:extLst>
          </p:cNvPr>
          <p:cNvSpPr txBox="1"/>
          <p:nvPr/>
        </p:nvSpPr>
        <p:spPr>
          <a:xfrm>
            <a:off x="184285" y="2708474"/>
            <a:ext cx="4919977" cy="2191049"/>
          </a:xfrm>
          <a:prstGeom prst="rect">
            <a:avLst/>
          </a:prstGeom>
          <a:noFill/>
        </p:spPr>
        <p:txBody>
          <a:bodyPr wrap="square">
            <a:spAutoFit/>
          </a:bodyPr>
          <a:lstStyle/>
          <a:p>
            <a:pPr marL="457200" indent="-457200" algn="just">
              <a:lnSpc>
                <a:spcPct val="115000"/>
              </a:lnSpc>
              <a:spcAft>
                <a:spcPts val="1000"/>
              </a:spcAft>
              <a:buFont typeface="Arial" panose="020B0604020202020204" pitchFamily="34" charset="0"/>
              <a:buChar char="•"/>
            </a:pPr>
            <a:r>
              <a:rPr lang="el-GR" sz="2400" b="1" spc="-150" dirty="0">
                <a:effectLst/>
                <a:ea typeface="Calibri" panose="020F0502020204030204" pitchFamily="34" charset="0"/>
                <a:cs typeface="Arial" panose="020B0604020202020204" pitchFamily="34" charset="0"/>
              </a:rPr>
              <a:t>ΓΛΩΣΣΑ:</a:t>
            </a:r>
            <a:r>
              <a:rPr lang="el-GR" sz="2400" spc="-150" dirty="0">
                <a:effectLst/>
                <a:ea typeface="Calibri" panose="020F0502020204030204" pitchFamily="34" charset="0"/>
                <a:cs typeface="Arial" panose="020B0604020202020204" pitchFamily="34" charset="0"/>
              </a:rPr>
              <a:t> Η επίσημη γλώσσα είναι η ιταλική. Ένα μέρος του πληθυσμού έχει καταγωγή από τη γειτονική Σλοβενία και γνωρίζει και ομιλεί τη σλοβενική γλώσσα. </a:t>
            </a:r>
          </a:p>
        </p:txBody>
      </p:sp>
      <p:pic>
        <p:nvPicPr>
          <p:cNvPr id="7" name="Εικόνα 6">
            <a:extLst>
              <a:ext uri="{FF2B5EF4-FFF2-40B4-BE49-F238E27FC236}">
                <a16:creationId xmlns:a16="http://schemas.microsoft.com/office/drawing/2014/main" xmlns="" id="{2F9A3B5F-2FF4-595C-EE72-415D2882205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17209" y="2859929"/>
            <a:ext cx="5621154" cy="3088404"/>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41961914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ADB9A97A-1ED9-1B29-37F3-D57BC284A7DB}"/>
              </a:ext>
            </a:extLst>
          </p:cNvPr>
          <p:cNvSpPr txBox="1"/>
          <p:nvPr/>
        </p:nvSpPr>
        <p:spPr>
          <a:xfrm>
            <a:off x="4793769" y="139459"/>
            <a:ext cx="2775030" cy="769441"/>
          </a:xfrm>
          <a:prstGeom prst="rect">
            <a:avLst/>
          </a:prstGeom>
          <a:noFill/>
        </p:spPr>
        <p:txBody>
          <a:bodyPr wrap="square">
            <a:spAutoFit/>
          </a:bodyPr>
          <a:lstStyle/>
          <a:p>
            <a:r>
              <a:rPr lang="el-GR" sz="4400" b="1" u="sng" dirty="0">
                <a:solidFill>
                  <a:srgbClr val="FF0066"/>
                </a:solidFill>
                <a:latin typeface="Mistral" panose="03090702030407020403" pitchFamily="66" charset="0"/>
              </a:rPr>
              <a:t>Αξιοθέατα:</a:t>
            </a:r>
          </a:p>
        </p:txBody>
      </p:sp>
      <p:sp>
        <p:nvSpPr>
          <p:cNvPr id="7" name="TextBox 6">
            <a:extLst>
              <a:ext uri="{FF2B5EF4-FFF2-40B4-BE49-F238E27FC236}">
                <a16:creationId xmlns:a16="http://schemas.microsoft.com/office/drawing/2014/main" xmlns="" id="{FA315D8F-D6D5-8B9C-E3E9-29B278E0F106}"/>
              </a:ext>
            </a:extLst>
          </p:cNvPr>
          <p:cNvSpPr txBox="1"/>
          <p:nvPr/>
        </p:nvSpPr>
        <p:spPr>
          <a:xfrm>
            <a:off x="638457" y="707465"/>
            <a:ext cx="11085653" cy="1261884"/>
          </a:xfrm>
          <a:prstGeom prst="rect">
            <a:avLst/>
          </a:prstGeom>
          <a:noFill/>
        </p:spPr>
        <p:txBody>
          <a:bodyPr wrap="square">
            <a:spAutoFit/>
          </a:bodyPr>
          <a:lstStyle/>
          <a:p>
            <a:r>
              <a:rPr lang="el-GR" dirty="0"/>
              <a:t>•</a:t>
            </a:r>
            <a:r>
              <a:rPr lang="el-GR" sz="2800" b="1" dirty="0">
                <a:solidFill>
                  <a:srgbClr val="FF0066"/>
                </a:solidFill>
              </a:rPr>
              <a:t>Πιάτσα </a:t>
            </a:r>
            <a:r>
              <a:rPr lang="el-GR" sz="2800" b="1" dirty="0" err="1">
                <a:solidFill>
                  <a:srgbClr val="FF0066"/>
                </a:solidFill>
              </a:rPr>
              <a:t>Ουνιτά</a:t>
            </a:r>
            <a:r>
              <a:rPr lang="el-GR" sz="2800" b="1" dirty="0">
                <a:solidFill>
                  <a:srgbClr val="FF0066"/>
                </a:solidFill>
              </a:rPr>
              <a:t> ντ' </a:t>
            </a:r>
            <a:r>
              <a:rPr lang="el-GR" sz="2800" b="1" dirty="0" err="1">
                <a:solidFill>
                  <a:srgbClr val="FF0066"/>
                </a:solidFill>
              </a:rPr>
              <a:t>Ιτάλια</a:t>
            </a:r>
            <a:r>
              <a:rPr lang="el-GR" sz="2800" b="1" dirty="0">
                <a:solidFill>
                  <a:srgbClr val="FF0066"/>
                </a:solidFill>
              </a:rPr>
              <a:t> </a:t>
            </a:r>
            <a:r>
              <a:rPr lang="el-GR" sz="2400" spc="-150" dirty="0"/>
              <a:t>Πρόκειται για την κεντρική πλατεία της Τεργέστης. Βρίσκεται στους πρόποδες του λόφου του Σαν </a:t>
            </a:r>
            <a:r>
              <a:rPr lang="el-GR" sz="2400" spc="-150" dirty="0" err="1"/>
              <a:t>Τζούστο</a:t>
            </a:r>
            <a:r>
              <a:rPr lang="el-GR" sz="2400" spc="-150" dirty="0"/>
              <a:t>. Η πλατεία από τη μία πλευρά ανοίγεται προς τον κόλπο της Τεργέστης και περιβάλλεται από πολυάριθμα κτίρια όπως</a:t>
            </a:r>
          </a:p>
        </p:txBody>
      </p:sp>
      <p:sp>
        <p:nvSpPr>
          <p:cNvPr id="8" name="Τίτλος 7">
            <a:extLst>
              <a:ext uri="{FF2B5EF4-FFF2-40B4-BE49-F238E27FC236}">
                <a16:creationId xmlns:a16="http://schemas.microsoft.com/office/drawing/2014/main" xmlns="" id="{53C21B0B-FDD1-A933-FCD7-724ACD51598F}"/>
              </a:ext>
            </a:extLst>
          </p:cNvPr>
          <p:cNvSpPr>
            <a:spLocks noGrp="1"/>
          </p:cNvSpPr>
          <p:nvPr>
            <p:ph type="ctrTitle"/>
          </p:nvPr>
        </p:nvSpPr>
        <p:spPr>
          <a:xfrm>
            <a:off x="6754368" y="3136738"/>
            <a:ext cx="4884458" cy="2873917"/>
          </a:xfrm>
        </p:spPr>
        <p:txBody>
          <a:bodyPr>
            <a:normAutofit/>
          </a:bodyPr>
          <a:lstStyle/>
          <a:p>
            <a:endParaRPr lang="el-GR" dirty="0"/>
          </a:p>
        </p:txBody>
      </p:sp>
      <p:sp>
        <p:nvSpPr>
          <p:cNvPr id="9" name="Υπότιτλος 8">
            <a:extLst>
              <a:ext uri="{FF2B5EF4-FFF2-40B4-BE49-F238E27FC236}">
                <a16:creationId xmlns:a16="http://schemas.microsoft.com/office/drawing/2014/main" xmlns="" id="{5888A286-83F9-4CD2-AD1B-098E586E6B3C}"/>
              </a:ext>
            </a:extLst>
          </p:cNvPr>
          <p:cNvSpPr>
            <a:spLocks noGrp="1"/>
          </p:cNvSpPr>
          <p:nvPr>
            <p:ph type="subTitle" idx="1"/>
          </p:nvPr>
        </p:nvSpPr>
        <p:spPr>
          <a:xfrm>
            <a:off x="585100" y="2034746"/>
            <a:ext cx="5725706" cy="3599612"/>
          </a:xfrm>
        </p:spPr>
        <p:txBody>
          <a:bodyPr>
            <a:normAutofit fontScale="25000" lnSpcReduction="20000"/>
          </a:bodyPr>
          <a:lstStyle/>
          <a:p>
            <a:pPr algn="l">
              <a:lnSpc>
                <a:spcPct val="120000"/>
              </a:lnSpc>
            </a:pPr>
            <a:r>
              <a:rPr lang="el-GR" sz="9600" dirty="0"/>
              <a:t>το Παλάτσο των Αυστριακών υπολοχαγών, το Στράττι, το Μοντέλο, το Πιττέρι, το Παλάτσο Βανόλι, και το δημαρχείο στην κορυφή του οποίου υπάρχει πύργος πάνω στον οποίο βρίσκεται μία καμπάνα με δύο ανθρώπινα ομοιώματα που σηματοδοτούν την ώρα.Είναι η μεγαλύτερη παραθαλάσσια πλατεία της Ευρώπης.</a:t>
            </a:r>
          </a:p>
          <a:p>
            <a:endParaRPr lang="el-GR" dirty="0"/>
          </a:p>
        </p:txBody>
      </p:sp>
      <p:pic>
        <p:nvPicPr>
          <p:cNvPr id="11" name="Εικόνα 10">
            <a:extLst>
              <a:ext uri="{FF2B5EF4-FFF2-40B4-BE49-F238E27FC236}">
                <a16:creationId xmlns:a16="http://schemas.microsoft.com/office/drawing/2014/main" xmlns="" id="{90F43330-1229-FBFF-7351-6184CC55207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78432" y="2076289"/>
            <a:ext cx="5436329" cy="3624219"/>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9552463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6CA87916-51BF-BB26-2ECC-7129B52953E4}"/>
              </a:ext>
            </a:extLst>
          </p:cNvPr>
          <p:cNvSpPr>
            <a:spLocks noGrp="1"/>
          </p:cNvSpPr>
          <p:nvPr>
            <p:ph type="title"/>
          </p:nvPr>
        </p:nvSpPr>
        <p:spPr>
          <a:xfrm>
            <a:off x="2716393" y="103904"/>
            <a:ext cx="4376385" cy="1049393"/>
          </a:xfrm>
        </p:spPr>
        <p:txBody>
          <a:bodyPr>
            <a:normAutofit fontScale="90000"/>
          </a:bodyPr>
          <a:lstStyle/>
          <a:p>
            <a:r>
              <a:rPr lang="el-GR" dirty="0" smtClean="0"/>
              <a:t>         </a:t>
            </a:r>
            <a:r>
              <a:rPr lang="el-GR" b="1" dirty="0">
                <a:solidFill>
                  <a:srgbClr val="FF0066"/>
                </a:solidFill>
                <a:latin typeface="Mistral" panose="03090702030407020403" pitchFamily="66" charset="0"/>
              </a:rPr>
              <a:t>ΡΩΜΑΙΚΟ</a:t>
            </a:r>
            <a:r>
              <a:rPr lang="el-GR" b="1" dirty="0">
                <a:latin typeface="Mistral" panose="03090702030407020403" pitchFamily="66" charset="0"/>
              </a:rPr>
              <a:t> </a:t>
            </a:r>
            <a:r>
              <a:rPr lang="el-GR" b="1" dirty="0">
                <a:solidFill>
                  <a:srgbClr val="FF0066"/>
                </a:solidFill>
                <a:latin typeface="Mistral" panose="03090702030407020403" pitchFamily="66" charset="0"/>
              </a:rPr>
              <a:t>ΘΕΑΤΡΟ</a:t>
            </a:r>
            <a:r>
              <a:rPr lang="el-GR" b="1" dirty="0">
                <a:latin typeface="Mistral" panose="03090702030407020403" pitchFamily="66" charset="0"/>
              </a:rPr>
              <a:t> </a:t>
            </a:r>
          </a:p>
        </p:txBody>
      </p:sp>
      <p:sp>
        <p:nvSpPr>
          <p:cNvPr id="3" name="Θέση περιεχομένου 2">
            <a:extLst>
              <a:ext uri="{FF2B5EF4-FFF2-40B4-BE49-F238E27FC236}">
                <a16:creationId xmlns:a16="http://schemas.microsoft.com/office/drawing/2014/main" xmlns="" id="{E7D0F749-4F7D-CEC3-612E-59D8306A5C1B}"/>
              </a:ext>
            </a:extLst>
          </p:cNvPr>
          <p:cNvSpPr>
            <a:spLocks noGrp="1"/>
          </p:cNvSpPr>
          <p:nvPr>
            <p:ph idx="1"/>
          </p:nvPr>
        </p:nvSpPr>
        <p:spPr>
          <a:xfrm>
            <a:off x="661696" y="1446245"/>
            <a:ext cx="10868608" cy="2084746"/>
          </a:xfrm>
        </p:spPr>
        <p:txBody>
          <a:bodyPr/>
          <a:lstStyle/>
          <a:p>
            <a:r>
              <a:rPr lang="el-GR" sz="2400" dirty="0"/>
              <a:t>Το Ρωμαϊκό Θέατρο είναι αμφιθέατρο που βρίσκεται στην Τεργέστη, είχε κάποτε ένα σταθερό περίτεχνο προσκήνιο με περίτεχνα αγάλματα και ανοίγματα που έβλεπαν στη θάλασσα</a:t>
            </a:r>
            <a:r>
              <a:rPr lang="el-GR" sz="2400" dirty="0" smtClean="0"/>
              <a:t>. Xτίστηκε </a:t>
            </a:r>
            <a:r>
              <a:rPr lang="el-GR" sz="2400" dirty="0"/>
              <a:t>μεταξύ του 1ου και του 2ου αιώνα μ.Χ. ,έχει χωρητικότητα 6000 ατόμων. Τα αγάλματα που το διακοσμούσαν φυλάσσονται τώρα στο μουσείο της πόλης.</a:t>
            </a:r>
          </a:p>
          <a:p>
            <a:endParaRPr lang="el-GR" sz="2400" dirty="0"/>
          </a:p>
          <a:p>
            <a:endParaRPr lang="el-GR" dirty="0"/>
          </a:p>
        </p:txBody>
      </p:sp>
      <p:pic>
        <p:nvPicPr>
          <p:cNvPr id="5122" name="Picture 2" descr="Teatro Romano di Trieste (Τεργέστη, Ιταλία) - Κριτικές ..."/>
          <p:cNvPicPr>
            <a:picLocks noChangeAspect="1" noChangeArrowheads="1"/>
          </p:cNvPicPr>
          <p:nvPr/>
        </p:nvPicPr>
        <p:blipFill>
          <a:blip r:embed="rId2" cstate="print"/>
          <a:srcRect/>
          <a:stretch>
            <a:fillRect/>
          </a:stretch>
        </p:blipFill>
        <p:spPr bwMode="auto">
          <a:xfrm>
            <a:off x="6471138" y="3556746"/>
            <a:ext cx="4009294" cy="3006971"/>
          </a:xfrm>
          <a:prstGeom prst="rect">
            <a:avLst/>
          </a:prstGeom>
          <a:noFill/>
        </p:spPr>
      </p:pic>
      <p:pic>
        <p:nvPicPr>
          <p:cNvPr id="5124" name="Picture 4" descr="Teatro Romano di Trieste (Τεργέστη, Ιταλία) - Κριτικές ..."/>
          <p:cNvPicPr>
            <a:picLocks noChangeAspect="1" noChangeArrowheads="1"/>
          </p:cNvPicPr>
          <p:nvPr/>
        </p:nvPicPr>
        <p:blipFill>
          <a:blip r:embed="rId3" cstate="print"/>
          <a:srcRect/>
          <a:stretch>
            <a:fillRect/>
          </a:stretch>
        </p:blipFill>
        <p:spPr bwMode="auto">
          <a:xfrm>
            <a:off x="1478450" y="3615397"/>
            <a:ext cx="4458115" cy="2964648"/>
          </a:xfrm>
          <a:prstGeom prst="rect">
            <a:avLst/>
          </a:prstGeom>
          <a:noFill/>
        </p:spPr>
      </p:pic>
    </p:spTree>
    <p:extLst>
      <p:ext uri="{BB962C8B-B14F-4D97-AF65-F5344CB8AC3E}">
        <p14:creationId xmlns:p14="http://schemas.microsoft.com/office/powerpoint/2010/main" val="20401566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DC003D6F-E1EC-6FD8-453A-61899E67298A}"/>
              </a:ext>
            </a:extLst>
          </p:cNvPr>
          <p:cNvSpPr>
            <a:spLocks noGrp="1"/>
          </p:cNvSpPr>
          <p:nvPr>
            <p:ph type="title"/>
          </p:nvPr>
        </p:nvSpPr>
        <p:spPr>
          <a:xfrm>
            <a:off x="176587" y="806053"/>
            <a:ext cx="7247795" cy="2836507"/>
          </a:xfrm>
        </p:spPr>
        <p:txBody>
          <a:bodyPr>
            <a:normAutofit/>
          </a:bodyPr>
          <a:lstStyle/>
          <a:p>
            <a:r>
              <a:rPr lang="el-GR" sz="2700" b="1" dirty="0">
                <a:solidFill>
                  <a:srgbClr val="FF0066"/>
                </a:solidFill>
                <a:latin typeface="+mn-lt"/>
              </a:rPr>
              <a:t>Ναός Αγίου Νικολάου των Ελλήνων </a:t>
            </a:r>
            <a:r>
              <a:rPr lang="el-GR" sz="4000" b="1" dirty="0">
                <a:solidFill>
                  <a:srgbClr val="FF0066"/>
                </a:solidFill>
                <a:latin typeface="+mn-lt"/>
              </a:rPr>
              <a:t>: </a:t>
            </a:r>
            <a:r>
              <a:rPr lang="el-GR" sz="2000" dirty="0">
                <a:latin typeface="+mn-lt"/>
              </a:rPr>
              <a:t>Είναι ιστορικός ελληνορθόδοξος ναός που ανεγέρθηκε από το 1784 μέχρι το 1787 και επανασχεδιάσθηκε από τον Αυστριακό αρχιτέκτονα </a:t>
            </a:r>
            <a:r>
              <a:rPr lang="el-GR" sz="2000" dirty="0" err="1">
                <a:latin typeface="+mn-lt"/>
              </a:rPr>
              <a:t>Ματτέο</a:t>
            </a:r>
            <a:r>
              <a:rPr lang="el-GR" sz="2000" dirty="0">
                <a:latin typeface="+mn-lt"/>
              </a:rPr>
              <a:t> </a:t>
            </a:r>
            <a:r>
              <a:rPr lang="el-GR" sz="2000" dirty="0" err="1">
                <a:latin typeface="+mn-lt"/>
              </a:rPr>
              <a:t>Περτς.Eίναι</a:t>
            </a:r>
            <a:r>
              <a:rPr lang="el-GR" sz="2000" dirty="0">
                <a:latin typeface="+mn-lt"/>
              </a:rPr>
              <a:t> το σημείο όπου συνέλαβαν τον Ρήγα Φεραίο και τους συντρόφους του, την 1η Δεκεμβρίου 1797, και τον παρέδωσαν στους Τούρκους του Βελιγραδίου. </a:t>
            </a:r>
            <a:br>
              <a:rPr lang="el-GR" sz="2000" dirty="0">
                <a:latin typeface="+mn-lt"/>
              </a:rPr>
            </a:br>
            <a:endParaRPr lang="el-GR" sz="2000" b="1" dirty="0">
              <a:solidFill>
                <a:srgbClr val="FF0066"/>
              </a:solidFill>
              <a:latin typeface="+mn-lt"/>
            </a:endParaRPr>
          </a:p>
        </p:txBody>
      </p:sp>
      <p:sp>
        <p:nvSpPr>
          <p:cNvPr id="3" name="Θέση περιεχομένου 2">
            <a:extLst>
              <a:ext uri="{FF2B5EF4-FFF2-40B4-BE49-F238E27FC236}">
                <a16:creationId xmlns:a16="http://schemas.microsoft.com/office/drawing/2014/main" xmlns="" id="{0BBF6427-2AF9-27B7-AAB9-91DC6BB28396}"/>
              </a:ext>
            </a:extLst>
          </p:cNvPr>
          <p:cNvSpPr>
            <a:spLocks noGrp="1"/>
          </p:cNvSpPr>
          <p:nvPr>
            <p:ph idx="1"/>
          </p:nvPr>
        </p:nvSpPr>
        <p:spPr>
          <a:xfrm>
            <a:off x="5648169" y="3904399"/>
            <a:ext cx="5440524" cy="2640563"/>
          </a:xfrm>
        </p:spPr>
        <p:txBody>
          <a:bodyPr/>
          <a:lstStyle/>
          <a:p>
            <a:pPr marL="0" indent="0" algn="just">
              <a:buNone/>
            </a:pPr>
            <a:r>
              <a:rPr lang="el-GR" b="1" dirty="0">
                <a:solidFill>
                  <a:srgbClr val="FF0066"/>
                </a:solidFill>
              </a:rPr>
              <a:t>Κάστρο Μιραμάρε :</a:t>
            </a:r>
            <a:r>
              <a:rPr lang="el-GR" dirty="0"/>
              <a:t> </a:t>
            </a:r>
            <a:r>
              <a:rPr lang="el-GR" sz="2000" dirty="0"/>
              <a:t>Είναι ανάκτορο όπου έζησε ο αρχιδούκας της Αυστρίας Μαξιμιλιανός πριν γίνει αυτοκράτορας του Μεξικού. Σήμερα είναι μουσείο.</a:t>
            </a:r>
          </a:p>
          <a:p>
            <a:endParaRPr lang="el-GR" dirty="0"/>
          </a:p>
        </p:txBody>
      </p:sp>
      <p:pic>
        <p:nvPicPr>
          <p:cNvPr id="5" name="Εικόνα 4">
            <a:extLst>
              <a:ext uri="{FF2B5EF4-FFF2-40B4-BE49-F238E27FC236}">
                <a16:creationId xmlns:a16="http://schemas.microsoft.com/office/drawing/2014/main" xmlns="" id="{F26741CA-3670-5D42-4742-7FB17DF1B90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28041" y="839755"/>
            <a:ext cx="3680782" cy="2459394"/>
          </a:xfrm>
          <a:prstGeom prst="rect">
            <a:avLst/>
          </a:prstGeom>
          <a:ln w="228600" cap="sq" cmpd="thickThin">
            <a:solidFill>
              <a:srgbClr val="000000"/>
            </a:solidFill>
            <a:prstDash val="solid"/>
            <a:miter lim="800000"/>
          </a:ln>
          <a:effectLst>
            <a:innerShdw blurRad="76200">
              <a:srgbClr val="000000"/>
            </a:innerShdw>
          </a:effectLst>
        </p:spPr>
      </p:pic>
      <p:pic>
        <p:nvPicPr>
          <p:cNvPr id="7" name="Εικόνα 6">
            <a:extLst>
              <a:ext uri="{FF2B5EF4-FFF2-40B4-BE49-F238E27FC236}">
                <a16:creationId xmlns:a16="http://schemas.microsoft.com/office/drawing/2014/main" xmlns="" id="{86803011-26B9-0FE8-D93E-84EF8DEE2AF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91611" y="3543706"/>
            <a:ext cx="2500603" cy="2500603"/>
          </a:xfrm>
          <a:prstGeom prst="rect">
            <a:avLst/>
          </a:prstGeom>
          <a:ln w="228600" cap="sq" cmpd="thickThin">
            <a:solidFill>
              <a:srgbClr val="000000"/>
            </a:solidFill>
            <a:prstDash val="solid"/>
            <a:miter lim="800000"/>
          </a:ln>
          <a:effectLst>
            <a:glow rad="63500">
              <a:schemeClr val="accent1">
                <a:alpha val="40000"/>
              </a:schemeClr>
            </a:glow>
            <a:innerShdw blurRad="76200">
              <a:srgbClr val="000000"/>
            </a:innerShdw>
          </a:effectLst>
        </p:spPr>
      </p:pic>
    </p:spTree>
    <p:extLst>
      <p:ext uri="{BB962C8B-B14F-4D97-AF65-F5344CB8AC3E}">
        <p14:creationId xmlns:p14="http://schemas.microsoft.com/office/powerpoint/2010/main" val="19916954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48DA098F-9AE5-64C8-54D5-8D70ECBDE4DF}"/>
              </a:ext>
            </a:extLst>
          </p:cNvPr>
          <p:cNvSpPr>
            <a:spLocks noGrp="1"/>
          </p:cNvSpPr>
          <p:nvPr>
            <p:ph type="title"/>
          </p:nvPr>
        </p:nvSpPr>
        <p:spPr>
          <a:xfrm>
            <a:off x="514927" y="1297998"/>
            <a:ext cx="10515600" cy="1325563"/>
          </a:xfrm>
        </p:spPr>
        <p:txBody>
          <a:bodyPr/>
          <a:lstStyle/>
          <a:p>
            <a:pPr algn="ctr"/>
            <a:r>
              <a:rPr lang="el-GR" sz="4000" b="1" dirty="0">
                <a:solidFill>
                  <a:srgbClr val="FF0066"/>
                </a:solidFill>
              </a:rPr>
              <a:t>ΕΥΧΑΡΙΣΤΟΥΜΕ</a:t>
            </a:r>
            <a:r>
              <a:rPr lang="el-GR" dirty="0"/>
              <a:t> </a:t>
            </a:r>
          </a:p>
        </p:txBody>
      </p:sp>
      <p:sp>
        <p:nvSpPr>
          <p:cNvPr id="3" name="TextBox 2"/>
          <p:cNvSpPr txBox="1"/>
          <p:nvPr/>
        </p:nvSpPr>
        <p:spPr>
          <a:xfrm>
            <a:off x="1375719" y="3064476"/>
            <a:ext cx="1317990" cy="369332"/>
          </a:xfrm>
          <a:prstGeom prst="rect">
            <a:avLst/>
          </a:prstGeom>
          <a:noFill/>
        </p:spPr>
        <p:txBody>
          <a:bodyPr wrap="none" rtlCol="0">
            <a:spAutoFit/>
          </a:bodyPr>
          <a:lstStyle/>
          <a:p>
            <a:r>
              <a:rPr lang="el-GR">
                <a:solidFill>
                  <a:srgbClr val="FF00FF"/>
                </a:solidFill>
                <a:latin typeface="Mistral" panose="03090702030407020403" pitchFamily="66" charset="0"/>
              </a:rPr>
              <a:t>Η ΟΜΑΔΑ ΜΑΣ</a:t>
            </a:r>
            <a:endParaRPr lang="el-GR" dirty="0"/>
          </a:p>
        </p:txBody>
      </p:sp>
      <p:sp>
        <p:nvSpPr>
          <p:cNvPr id="5" name="TextBox 4"/>
          <p:cNvSpPr txBox="1"/>
          <p:nvPr/>
        </p:nvSpPr>
        <p:spPr>
          <a:xfrm>
            <a:off x="1573427" y="3937686"/>
            <a:ext cx="2466766" cy="2319609"/>
          </a:xfrm>
          <a:prstGeom prst="rect">
            <a:avLst/>
          </a:prstGeom>
          <a:noFill/>
        </p:spPr>
        <p:txBody>
          <a:bodyPr wrap="none" rtlCol="0">
            <a:spAutoFit/>
          </a:bodyPr>
          <a:lstStyle/>
          <a:p>
            <a:pPr marL="228600" lvl="0" indent="-228600" defTabSz="914400">
              <a:lnSpc>
                <a:spcPct val="90000"/>
              </a:lnSpc>
              <a:spcBef>
                <a:spcPts val="1000"/>
              </a:spcBef>
              <a:buFont typeface="Arial" panose="020B0604020202020204" pitchFamily="34" charset="0"/>
              <a:buChar char="•"/>
            </a:pPr>
            <a:r>
              <a:rPr lang="el-GR" sz="1200" dirty="0">
                <a:solidFill>
                  <a:prstClr val="black"/>
                </a:solidFill>
              </a:rPr>
              <a:t>ΒΑΣΙΛΑΚΟΠΟΥΛΟΥ ΜΑΡΙΑ</a:t>
            </a:r>
          </a:p>
          <a:p>
            <a:pPr marL="228600" lvl="0" indent="-228600" defTabSz="914400">
              <a:lnSpc>
                <a:spcPct val="90000"/>
              </a:lnSpc>
              <a:spcBef>
                <a:spcPts val="1000"/>
              </a:spcBef>
              <a:buFont typeface="Arial" panose="020B0604020202020204" pitchFamily="34" charset="0"/>
              <a:buChar char="•"/>
            </a:pPr>
            <a:r>
              <a:rPr lang="el-GR" sz="1200" dirty="0">
                <a:solidFill>
                  <a:prstClr val="black"/>
                </a:solidFill>
              </a:rPr>
              <a:t>ΗΛΙΟΠΟΥΛΟΥ ΜΑΡΙΑ ΝΙΚΟΛΕΤΤΑ</a:t>
            </a:r>
          </a:p>
          <a:p>
            <a:pPr marL="228600" lvl="0" indent="-228600" defTabSz="914400">
              <a:lnSpc>
                <a:spcPct val="90000"/>
              </a:lnSpc>
              <a:spcBef>
                <a:spcPts val="1000"/>
              </a:spcBef>
              <a:buFont typeface="Arial" panose="020B0604020202020204" pitchFamily="34" charset="0"/>
              <a:buChar char="•"/>
            </a:pPr>
            <a:r>
              <a:rPr lang="el-GR" sz="1200" dirty="0">
                <a:solidFill>
                  <a:prstClr val="black"/>
                </a:solidFill>
              </a:rPr>
              <a:t>ΖΑΡΟΓΙΑΝΝΗ ΧΡΙΣΤΙΝΑ</a:t>
            </a:r>
          </a:p>
          <a:p>
            <a:pPr marL="228600" lvl="0" indent="-228600" defTabSz="914400">
              <a:lnSpc>
                <a:spcPct val="90000"/>
              </a:lnSpc>
              <a:spcBef>
                <a:spcPts val="1000"/>
              </a:spcBef>
              <a:buFont typeface="Arial" panose="020B0604020202020204" pitchFamily="34" charset="0"/>
              <a:buChar char="•"/>
            </a:pPr>
            <a:r>
              <a:rPr lang="el-GR" sz="1200" dirty="0">
                <a:solidFill>
                  <a:prstClr val="black"/>
                </a:solidFill>
              </a:rPr>
              <a:t>ΚΑΤΣΙΟΥΠΑ ΜΑΡΙΑ</a:t>
            </a:r>
          </a:p>
          <a:p>
            <a:pPr marL="228600" lvl="0" indent="-228600" defTabSz="914400">
              <a:lnSpc>
                <a:spcPct val="90000"/>
              </a:lnSpc>
              <a:spcBef>
                <a:spcPts val="1000"/>
              </a:spcBef>
              <a:buFont typeface="Arial" panose="020B0604020202020204" pitchFamily="34" charset="0"/>
              <a:buChar char="•"/>
            </a:pPr>
            <a:r>
              <a:rPr lang="el-GR" sz="1200" dirty="0">
                <a:solidFill>
                  <a:prstClr val="black"/>
                </a:solidFill>
              </a:rPr>
              <a:t>ΚΑΡΑΚΙΤΣΟΥ ΠΑΝΑΓΙΩΤΑ</a:t>
            </a:r>
          </a:p>
          <a:p>
            <a:pPr marL="228600" lvl="0" indent="-228600" defTabSz="914400">
              <a:lnSpc>
                <a:spcPct val="90000"/>
              </a:lnSpc>
              <a:spcBef>
                <a:spcPts val="1000"/>
              </a:spcBef>
              <a:buFont typeface="Arial" panose="020B0604020202020204" pitchFamily="34" charset="0"/>
              <a:buChar char="•"/>
            </a:pPr>
            <a:r>
              <a:rPr lang="el-GR" sz="1200" dirty="0">
                <a:solidFill>
                  <a:prstClr val="black"/>
                </a:solidFill>
              </a:rPr>
              <a:t>ΚΑΡΑΓΚΙΟΥΖΗ ΣΟΦΙΑ</a:t>
            </a:r>
          </a:p>
          <a:p>
            <a:pPr marL="228600" lvl="0" indent="-228600" defTabSz="914400">
              <a:lnSpc>
                <a:spcPct val="90000"/>
              </a:lnSpc>
              <a:spcBef>
                <a:spcPts val="1000"/>
              </a:spcBef>
              <a:buFont typeface="Arial" panose="020B0604020202020204" pitchFamily="34" charset="0"/>
              <a:buChar char="•"/>
            </a:pPr>
            <a:r>
              <a:rPr lang="el-GR" sz="1200" dirty="0">
                <a:solidFill>
                  <a:prstClr val="black"/>
                </a:solidFill>
              </a:rPr>
              <a:t>ΠΑΠΑΧΡΙΣΤΟΠΟΥΛΟΥ ΝΙΟΒΗ</a:t>
            </a:r>
          </a:p>
          <a:p>
            <a:pPr marL="228600" lvl="0" indent="-228600" defTabSz="914400">
              <a:lnSpc>
                <a:spcPct val="90000"/>
              </a:lnSpc>
              <a:spcBef>
                <a:spcPts val="1000"/>
              </a:spcBef>
              <a:buFont typeface="Arial" panose="020B0604020202020204" pitchFamily="34" charset="0"/>
              <a:buChar char="•"/>
            </a:pPr>
            <a:r>
              <a:rPr lang="el-GR" sz="1200" dirty="0">
                <a:solidFill>
                  <a:prstClr val="black"/>
                </a:solidFill>
              </a:rPr>
              <a:t>ΣΑΡΡΗ ΜΑΡΙΑ</a:t>
            </a:r>
          </a:p>
        </p:txBody>
      </p:sp>
    </p:spTree>
    <p:extLst>
      <p:ext uri="{BB962C8B-B14F-4D97-AF65-F5344CB8AC3E}">
        <p14:creationId xmlns:p14="http://schemas.microsoft.com/office/powerpoint/2010/main" val="11891576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l-GR" sz="4000" b="1" dirty="0">
                <a:solidFill>
                  <a:srgbClr val="FF0066"/>
                </a:solidFill>
              </a:rPr>
              <a:t>ΠΗΓΕΣ</a:t>
            </a:r>
          </a:p>
        </p:txBody>
      </p:sp>
      <p:sp>
        <p:nvSpPr>
          <p:cNvPr id="4" name="Rectangle 1"/>
          <p:cNvSpPr>
            <a:spLocks noGrp="1" noChangeArrowheads="1"/>
          </p:cNvSpPr>
          <p:nvPr>
            <p:ph idx="1"/>
          </p:nvPr>
        </p:nvSpPr>
        <p:spPr bwMode="auto">
          <a:xfrm>
            <a:off x="1355436" y="2902456"/>
            <a:ext cx="9998363" cy="1754326"/>
          </a:xfrm>
          <a:prstGeom prst="rect">
            <a:avLst/>
          </a:prstGeom>
          <a:solidFill>
            <a:srgbClr val="F595EC"/>
          </a:solidFill>
          <a:ln>
            <a:noFill/>
          </a:ln>
          <a:effec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nSpc>
                <a:spcPct val="100000"/>
              </a:lnSpc>
            </a:pPr>
            <a:r>
              <a:rPr kumimoji="0" lang="el-GR" altLang="el-GR" sz="1800" b="0" i="0" u="none" strike="noStrike" cap="none" normalizeH="0" baseline="0" dirty="0">
                <a:ln>
                  <a:noFill/>
                </a:ln>
                <a:solidFill>
                  <a:srgbClr val="1155CC"/>
                </a:solidFill>
                <a:effectLst/>
                <a:latin typeface="Arial" panose="020B0604020202020204" pitchFamily="34" charset="0"/>
                <a:cs typeface="Arial" panose="020B0604020202020204" pitchFamily="34" charset="0"/>
              </a:rPr>
              <a:t>https://www.tanea.gr/2014/03/07/greece/oi-ellines-tis-krimaias-kai-tis-odissoy-mia-istoria-2-800-etwn/</a:t>
            </a:r>
            <a:endParaRPr kumimoji="0" lang="el-GR" altLang="el-GR" sz="1800" b="0" i="0" u="none" strike="noStrike" cap="none" normalizeH="0" baseline="0" dirty="0">
              <a:ln>
                <a:noFill/>
              </a:ln>
              <a:solidFill>
                <a:schemeClr val="tx1"/>
              </a:solidFill>
              <a:effectLst/>
            </a:endParaRPr>
          </a:p>
          <a:p>
            <a:pPr>
              <a:lnSpc>
                <a:spcPct val="100000"/>
              </a:lnSpc>
            </a:pPr>
            <a:r>
              <a:rPr lang="el-GR" altLang="el-GR" sz="1800" dirty="0">
                <a:solidFill>
                  <a:srgbClr val="1155CC"/>
                </a:solidFill>
                <a:cs typeface="Arial" panose="020B0604020202020204" pitchFamily="34" charset="0"/>
                <a:hlinkClick r:id="rId2">
                  <a:extLst>
                    <a:ext uri="{A12FA001-AC4F-418D-AE19-62706E023703}">
                      <ahyp:hlinkClr xmlns:ahyp="http://schemas.microsoft.com/office/drawing/2018/hyperlinkcolor" xmlns="" val="tx"/>
                    </a:ext>
                  </a:extLst>
                </a:hlinkClick>
              </a:rPr>
              <a:t>http://ebooks.edu.gr/ebooks/v/html/8547/2188/Istoria_ST-Dimotikou_html-empl/index2_6.html</a:t>
            </a:r>
            <a:endParaRPr lang="el-GR" altLang="el-GR" sz="1800" dirty="0">
              <a:solidFill>
                <a:srgbClr val="1155CC"/>
              </a:solidFill>
              <a:cs typeface="Arial" panose="020B0604020202020204" pitchFamily="34" charset="0"/>
            </a:endParaRPr>
          </a:p>
          <a:p>
            <a:pPr>
              <a:lnSpc>
                <a:spcPct val="100000"/>
              </a:lnSpc>
            </a:pPr>
            <a:r>
              <a:rPr lang="el-GR" altLang="el-GR" sz="1800" dirty="0">
                <a:solidFill>
                  <a:srgbClr val="1155CC"/>
                </a:solidFill>
                <a:cs typeface="Arial" panose="020B0604020202020204" pitchFamily="34" charset="0"/>
                <a:hlinkClick r:id="rId3">
                  <a:extLst>
                    <a:ext uri="{A12FA001-AC4F-418D-AE19-62706E023703}">
                      <ahyp:hlinkClr xmlns:ahyp="http://schemas.microsoft.com/office/drawing/2018/hyperlinkcolor" xmlns="" val="tx"/>
                    </a:ext>
                  </a:extLst>
                </a:hlinkClick>
              </a:rPr>
              <a:t>https://www.economia.gr/itldc22/</a:t>
            </a:r>
            <a:r>
              <a:rPr lang="el-GR" altLang="el-GR" sz="1800" dirty="0">
                <a:solidFill>
                  <a:srgbClr val="1155CC"/>
                </a:solidFill>
                <a:cs typeface="Arial" panose="020B0604020202020204" pitchFamily="34" charset="0"/>
              </a:rPr>
              <a:t> </a:t>
            </a:r>
          </a:p>
          <a:p>
            <a:pPr>
              <a:lnSpc>
                <a:spcPct val="100000"/>
              </a:lnSpc>
            </a:pPr>
            <a:r>
              <a:rPr lang="el-GR" sz="1800" dirty="0">
                <a:solidFill>
                  <a:srgbClr val="1155CC"/>
                </a:solidFill>
                <a:cs typeface="Arial" panose="020B0604020202020204" pitchFamily="34" charset="0"/>
                <a:hlinkClick r:id="rId4">
                  <a:extLst>
                    <a:ext uri="{A12FA001-AC4F-418D-AE19-62706E023703}">
                      <ahyp:hlinkClr xmlns:ahyp="http://schemas.microsoft.com/office/drawing/2018/hyperlinkcolor" xmlns="" val="tx"/>
                    </a:ext>
                  </a:extLst>
                </a:hlinkClick>
              </a:rPr>
              <a:t>www.dimokratiki.gr</a:t>
            </a:r>
            <a:endParaRPr lang="el-GR" sz="1800" dirty="0">
              <a:solidFill>
                <a:srgbClr val="1155CC"/>
              </a:solidFill>
              <a:cs typeface="Arial" panose="020B0604020202020204" pitchFamily="34" charset="0"/>
            </a:endParaRPr>
          </a:p>
          <a:p>
            <a:pPr>
              <a:lnSpc>
                <a:spcPct val="100000"/>
              </a:lnSpc>
            </a:pPr>
            <a:r>
              <a:rPr lang="el-GR" sz="1800" dirty="0">
                <a:solidFill>
                  <a:srgbClr val="1155CC"/>
                </a:solidFill>
                <a:cs typeface="Arial" panose="020B0604020202020204" pitchFamily="34" charset="0"/>
              </a:rPr>
              <a:t>www.</a:t>
            </a:r>
            <a:r>
              <a:rPr lang="en-US" sz="1800" dirty="0" err="1">
                <a:solidFill>
                  <a:srgbClr val="1155CC"/>
                </a:solidFill>
                <a:cs typeface="Arial" panose="020B0604020202020204" pitchFamily="34" charset="0"/>
              </a:rPr>
              <a:t>kathimerini</a:t>
            </a:r>
            <a:r>
              <a:rPr lang="el-GR" sz="1800" dirty="0">
                <a:solidFill>
                  <a:srgbClr val="1155CC"/>
                </a:solidFill>
                <a:cs typeface="Arial" panose="020B0604020202020204" pitchFamily="34" charset="0"/>
              </a:rPr>
              <a:t>.</a:t>
            </a:r>
            <a:r>
              <a:rPr lang="el-GR" sz="1800" dirty="0" err="1">
                <a:solidFill>
                  <a:srgbClr val="1155CC"/>
                </a:solidFill>
                <a:cs typeface="Arial" panose="020B0604020202020204" pitchFamily="34" charset="0"/>
              </a:rPr>
              <a:t>gr</a:t>
            </a:r>
            <a:endParaRPr lang="el-GR" altLang="el-GR" sz="1800" dirty="0">
              <a:solidFill>
                <a:srgbClr val="1155CC"/>
              </a:solidFill>
              <a:cs typeface="Arial" panose="020B0604020202020204" pitchFamily="34" charset="0"/>
            </a:endParaRPr>
          </a:p>
        </p:txBody>
      </p:sp>
    </p:spTree>
    <p:extLst>
      <p:ext uri="{BB962C8B-B14F-4D97-AF65-F5344CB8AC3E}">
        <p14:creationId xmlns:p14="http://schemas.microsoft.com/office/powerpoint/2010/main" val="25881204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119116"/>
          </a:xfrm>
        </p:spPr>
        <p:txBody>
          <a:bodyPr>
            <a:normAutofit fontScale="90000"/>
          </a:bodyPr>
          <a:lstStyle/>
          <a:p>
            <a:pPr algn="ctr"/>
            <a:r>
              <a:rPr lang="el-GR" dirty="0"/>
              <a:t/>
            </a:r>
            <a:br>
              <a:rPr lang="el-GR" dirty="0"/>
            </a:br>
            <a:endParaRPr lang="el-GR" dirty="0"/>
          </a:p>
        </p:txBody>
      </p:sp>
      <p:sp>
        <p:nvSpPr>
          <p:cNvPr id="3" name="Content Placeholder 2"/>
          <p:cNvSpPr>
            <a:spLocks noGrp="1"/>
          </p:cNvSpPr>
          <p:nvPr>
            <p:ph idx="1"/>
          </p:nvPr>
        </p:nvSpPr>
        <p:spPr>
          <a:xfrm flipV="1">
            <a:off x="1214652" y="2033516"/>
            <a:ext cx="955342" cy="791571"/>
          </a:xfrm>
        </p:spPr>
        <p:txBody>
          <a:bodyPr>
            <a:normAutofit fontScale="55000" lnSpcReduction="20000"/>
          </a:bodyPr>
          <a:lstStyle/>
          <a:p>
            <a:pPr marL="0" indent="0" algn="just">
              <a:buNone/>
            </a:pPr>
            <a:r>
              <a:rPr lang="el-GR" sz="11200" dirty="0"/>
              <a:t> </a:t>
            </a:r>
            <a:endParaRPr lang="el-GR" dirty="0"/>
          </a:p>
        </p:txBody>
      </p:sp>
      <p:sp>
        <p:nvSpPr>
          <p:cNvPr id="6" name="TextBox 5"/>
          <p:cNvSpPr txBox="1"/>
          <p:nvPr/>
        </p:nvSpPr>
        <p:spPr>
          <a:xfrm>
            <a:off x="1280160" y="1392702"/>
            <a:ext cx="9453489" cy="3987883"/>
          </a:xfrm>
          <a:prstGeom prst="rect">
            <a:avLst/>
          </a:prstGeom>
          <a:blipFill>
            <a:blip r:embed="rId2" cstate="print"/>
            <a:tile tx="0" ty="0" sx="100000" sy="100000" flip="none" algn="tl"/>
          </a:blipFill>
          <a:ln w="76200">
            <a:solidFill>
              <a:schemeClr val="tx1"/>
            </a:solidFill>
          </a:ln>
          <a:effectLst>
            <a:glow rad="228600">
              <a:schemeClr val="accent1">
                <a:satMod val="175000"/>
                <a:alpha val="40000"/>
              </a:schemeClr>
            </a:glow>
          </a:effectLst>
        </p:spPr>
        <p:txBody>
          <a:bodyPr wrap="square" rtlCol="0">
            <a:spAutoFit/>
          </a:bodyPr>
          <a:lstStyle/>
          <a:p>
            <a:pPr algn="just"/>
            <a:r>
              <a:rPr lang="el-GR" sz="2400" dirty="0"/>
              <a:t>Η μετανάστευση των Ελλήνων στο εξωτερικό, κατά τη διάρκεια της Τουρκοκρατίας, πραγματοποιήθηκε κυρίως σε δυο χρονικές περιόδους. </a:t>
            </a:r>
          </a:p>
          <a:p>
            <a:r>
              <a:rPr lang="en-US" sz="2400" dirty="0" smtClean="0"/>
              <a:t>    </a:t>
            </a:r>
            <a:r>
              <a:rPr lang="el-GR" sz="2400" dirty="0" smtClean="0"/>
              <a:t>Την</a:t>
            </a:r>
            <a:r>
              <a:rPr lang="el-GR" sz="2400" dirty="0"/>
              <a:t> πρώτη περίοδο, από τον 15ο έως τον 16ο αιώνα, η μετανάστευση ήταν συνήθως υποχρεωτική. Κατά τη διάρκειά της λόγιοι, ευγενείς και στρατιώτες, άλλοτε μόνοι και άλλοτε συνοδευόμενοι από τις οικογένειές τους, εγκατέλειψαν την υπόδουλη Ελλάδα εξαιτίας των πολεμικών συγκρούσεων και της επέκτασης </a:t>
            </a:r>
            <a:r>
              <a:rPr lang="en-US" sz="2400" dirty="0" smtClean="0"/>
              <a:t> </a:t>
            </a:r>
            <a:r>
              <a:rPr lang="el-GR" sz="2400" dirty="0" smtClean="0"/>
              <a:t>των </a:t>
            </a:r>
            <a:r>
              <a:rPr lang="en-US" sz="2400" dirty="0" smtClean="0"/>
              <a:t> </a:t>
            </a:r>
            <a:r>
              <a:rPr lang="el-GR" sz="2400" dirty="0" smtClean="0"/>
              <a:t>Τούρκων</a:t>
            </a:r>
            <a:r>
              <a:rPr lang="el-GR" sz="2400" dirty="0"/>
              <a:t>. </a:t>
            </a:r>
            <a:br>
              <a:rPr lang="el-GR" sz="2400" dirty="0"/>
            </a:br>
            <a:r>
              <a:rPr lang="en-US" sz="2400" dirty="0" smtClean="0"/>
              <a:t>      </a:t>
            </a:r>
            <a:r>
              <a:rPr lang="el-GR" sz="2400" dirty="0" smtClean="0"/>
              <a:t>Εγκαταστάθηκαν </a:t>
            </a:r>
            <a:r>
              <a:rPr lang="el-GR" sz="2400" dirty="0"/>
              <a:t>κυρίως σε παραθαλάσσιες πόλεις της Ιταλίας καθώς και σε άλλα μέρη της Ευρώπης, ιδρύοντας παροικίες. </a:t>
            </a:r>
            <a:endParaRPr lang="en-US" sz="2400" dirty="0"/>
          </a:p>
          <a:p>
            <a:pPr algn="just"/>
            <a:endParaRPr lang="el-GR" sz="2800" dirty="0"/>
          </a:p>
        </p:txBody>
      </p:sp>
    </p:spTree>
    <p:extLst>
      <p:ext uri="{BB962C8B-B14F-4D97-AF65-F5344CB8AC3E}">
        <p14:creationId xmlns:p14="http://schemas.microsoft.com/office/powerpoint/2010/main" val="35594929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09434" y="1195754"/>
            <a:ext cx="5470862" cy="4937760"/>
          </a:xfrm>
          <a:blipFill>
            <a:blip r:embed="rId2" cstate="print"/>
            <a:tile tx="0" ty="0" sx="100000" sy="100000" flip="none" algn="tl"/>
          </a:blipFill>
          <a:ln w="76200">
            <a:solidFill>
              <a:schemeClr val="tx1"/>
            </a:solidFill>
          </a:ln>
          <a:effectLst>
            <a:innerShdw blurRad="63500" dist="50800" dir="13500000">
              <a:prstClr val="black">
                <a:alpha val="50000"/>
              </a:prstClr>
            </a:innerShdw>
          </a:effectLst>
        </p:spPr>
        <p:txBody>
          <a:bodyPr>
            <a:normAutofit fontScale="77500" lnSpcReduction="20000"/>
          </a:bodyPr>
          <a:lstStyle/>
          <a:p>
            <a:pPr marL="0" indent="0">
              <a:buNone/>
            </a:pPr>
            <a:endParaRPr lang="en-US" sz="3100" spc="-150" dirty="0" smtClean="0"/>
          </a:p>
          <a:p>
            <a:pPr marL="0" indent="0">
              <a:buNone/>
            </a:pPr>
            <a:r>
              <a:rPr lang="el-GR" sz="3100" spc="-150" dirty="0" smtClean="0"/>
              <a:t>Η</a:t>
            </a:r>
            <a:r>
              <a:rPr lang="el-GR" sz="3100" spc="-150" dirty="0"/>
              <a:t> δεύτερη περίοδος της μετανάστευσης, κατά τον 17ο και 18ο αιώνα, ήταν εθελοντική και ειρηνική, με οικονομικά κυρίως αίτια.</a:t>
            </a:r>
          </a:p>
          <a:p>
            <a:pPr marL="0" indent="0">
              <a:buNone/>
            </a:pPr>
            <a:endParaRPr lang="en-US" sz="3100" spc="-150" dirty="0"/>
          </a:p>
          <a:p>
            <a:pPr marL="0" indent="0">
              <a:buNone/>
            </a:pPr>
            <a:r>
              <a:rPr lang="el-GR" sz="3100" spc="-150" dirty="0"/>
              <a:t>Έλληνες από τον Πόντο μετακινήθηκαν στον Καύκασο και την Κριμαία ιδρύοντας παροικίες, με γνωστότερη την Οδησσό. Οι Έλληνες από τη Μακεδονία εγκαταστάθηκαν κυρίως στη Βιέννη, την Τεργέστη, τη Σερβία και την Ουγγαρία, όπου ασχολήθηκαν με το εμπόριο βαμβακερών, δερμάτων, χαλιών και άλλων ειδών. Αρκετοί Έλληνες, τέλος, δραστηριοποιήθηκαν στις Παραδουνάβιες Ηγεμονίες, τη Βλαχία και τη Μολδαβία, περιοχές που κυβερνούσαν Φαναριώτες ηγεμόνες </a:t>
            </a:r>
          </a:p>
          <a:p>
            <a:pPr marL="0" indent="0" algn="just">
              <a:buNone/>
            </a:pPr>
            <a:endParaRPr lang="el-GR" sz="3000" dirty="0"/>
          </a:p>
          <a:p>
            <a:endParaRPr lang="el-GR" dirty="0"/>
          </a:p>
        </p:txBody>
      </p:sp>
      <p:pic>
        <p:nvPicPr>
          <p:cNvPr id="5" name="Picture 4"/>
          <p:cNvPicPr>
            <a:picLocks noChangeAspect="1"/>
          </p:cNvPicPr>
          <p:nvPr/>
        </p:nvPicPr>
        <p:blipFill>
          <a:blip r:embed="rId3" cstate="print"/>
          <a:stretch>
            <a:fillRect/>
          </a:stretch>
        </p:blipFill>
        <p:spPr>
          <a:xfrm>
            <a:off x="6049108" y="1280159"/>
            <a:ext cx="5887992" cy="4726745"/>
          </a:xfrm>
          <a:prstGeom prst="rect">
            <a:avLst/>
          </a:prstGeom>
          <a:solidFill>
            <a:schemeClr val="tx1"/>
          </a:solidFill>
          <a:ln w="130175" cap="rnd" cmpd="thickThin">
            <a:solidFill>
              <a:srgbClr val="000000">
                <a:alpha val="99000"/>
              </a:srgbClr>
            </a:solidFill>
          </a:ln>
          <a:effectLst>
            <a:innerShdw blurRad="76200">
              <a:prstClr val="black"/>
            </a:innerShdw>
          </a:effectLst>
        </p:spPr>
      </p:pic>
    </p:spTree>
    <p:extLst>
      <p:ext uri="{BB962C8B-B14F-4D97-AF65-F5344CB8AC3E}">
        <p14:creationId xmlns:p14="http://schemas.microsoft.com/office/powerpoint/2010/main" val="8440191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5084"/>
            <a:ext cx="10515600" cy="829994"/>
          </a:xfrm>
        </p:spPr>
        <p:txBody>
          <a:bodyPr/>
          <a:lstStyle/>
          <a:p>
            <a:pPr algn="ctr"/>
            <a:r>
              <a:rPr lang="el-GR" b="1" dirty="0">
                <a:solidFill>
                  <a:srgbClr val="FF0066"/>
                </a:solidFill>
                <a:latin typeface="Mistral" pitchFamily="66" charset="0"/>
              </a:rPr>
              <a:t>Ελληνικές παροικίες στην Ιταλία </a:t>
            </a:r>
            <a:endParaRPr lang="el-GR" dirty="0">
              <a:solidFill>
                <a:srgbClr val="FF0066"/>
              </a:solidFill>
              <a:latin typeface="Mistral" pitchFamily="66" charset="0"/>
            </a:endParaRPr>
          </a:p>
        </p:txBody>
      </p:sp>
      <p:sp>
        <p:nvSpPr>
          <p:cNvPr id="3" name="Content Placeholder 2"/>
          <p:cNvSpPr>
            <a:spLocks noGrp="1"/>
          </p:cNvSpPr>
          <p:nvPr>
            <p:ph idx="1"/>
          </p:nvPr>
        </p:nvSpPr>
        <p:spPr>
          <a:xfrm>
            <a:off x="675248" y="1125416"/>
            <a:ext cx="5659233" cy="2574388"/>
          </a:xfrm>
          <a:blipFill>
            <a:blip r:embed="rId2" cstate="print"/>
            <a:tile tx="0" ty="0" sx="100000" sy="100000" flip="none" algn="tl"/>
          </a:blipFill>
          <a:ln w="76200">
            <a:solidFill>
              <a:schemeClr val="tx1"/>
            </a:solidFill>
          </a:ln>
        </p:spPr>
        <p:txBody>
          <a:bodyPr>
            <a:normAutofit fontScale="70000" lnSpcReduction="20000"/>
          </a:bodyPr>
          <a:lstStyle/>
          <a:p>
            <a:pPr marL="0" indent="0">
              <a:lnSpc>
                <a:spcPct val="120000"/>
              </a:lnSpc>
              <a:buNone/>
            </a:pPr>
            <a:r>
              <a:rPr lang="el-GR" sz="3400" spc="-150" dirty="0"/>
              <a:t>Οι ελληνικές παροικίες διατήρησαν στενούς</a:t>
            </a:r>
            <a:r>
              <a:rPr lang="en-US" sz="3400" spc="-150" dirty="0"/>
              <a:t> </a:t>
            </a:r>
            <a:r>
              <a:rPr lang="el-GR" sz="3400" spc="-150" dirty="0"/>
              <a:t>δεσμούς με τη μητέρα-πατρίδα και έδωσαν δυναμικό «παρών» σε κάθε κρίσιμη φάση του απελευθερωτικού αγώνα κατά των Τούρκων, με πιο αξιόλογες τις κινητοποιήσεις των Ελλήνων της Βενετίας</a:t>
            </a:r>
            <a:r>
              <a:rPr lang="en-US" sz="3400" spc="-150" dirty="0"/>
              <a:t>, </a:t>
            </a:r>
            <a:r>
              <a:rPr lang="el-GR" sz="3400" spc="-150" dirty="0"/>
              <a:t>της Τεργέστης και της Πίζας</a:t>
            </a:r>
            <a:r>
              <a:rPr lang="el-GR" sz="3400" spc="-300" dirty="0"/>
              <a:t>.</a:t>
            </a:r>
            <a:endParaRPr lang="en-US" sz="3400" spc="-300" dirty="0"/>
          </a:p>
          <a:p>
            <a:endParaRPr lang="en-US" dirty="0"/>
          </a:p>
        </p:txBody>
      </p:sp>
      <p:pic>
        <p:nvPicPr>
          <p:cNvPr id="4" name="Picture 3"/>
          <p:cNvPicPr>
            <a:picLocks noChangeAspect="1"/>
          </p:cNvPicPr>
          <p:nvPr/>
        </p:nvPicPr>
        <p:blipFill>
          <a:blip r:embed="rId3" cstate="print"/>
          <a:stretch>
            <a:fillRect/>
          </a:stretch>
        </p:blipFill>
        <p:spPr>
          <a:xfrm>
            <a:off x="6549021" y="1125053"/>
            <a:ext cx="4768089" cy="2670130"/>
          </a:xfrm>
          <a:prstGeom prst="rect">
            <a:avLst/>
          </a:prstGeom>
          <a:solidFill>
            <a:srgbClr val="F595EC"/>
          </a:solidFill>
          <a:ln w="79375" cmpd="thickThin">
            <a:solidFill>
              <a:srgbClr val="000000"/>
            </a:solidFill>
          </a:ln>
        </p:spPr>
      </p:pic>
      <p:sp>
        <p:nvSpPr>
          <p:cNvPr id="6" name="TextBox 5"/>
          <p:cNvSpPr txBox="1"/>
          <p:nvPr/>
        </p:nvSpPr>
        <p:spPr>
          <a:xfrm>
            <a:off x="5725549" y="4014000"/>
            <a:ext cx="6264000" cy="2844000"/>
          </a:xfrm>
          <a:prstGeom prst="rect">
            <a:avLst/>
          </a:prstGeom>
          <a:blipFill>
            <a:blip r:embed="rId2" cstate="print"/>
            <a:tile tx="0" ty="0" sx="100000" sy="100000" flip="none" algn="tl"/>
          </a:blipFill>
          <a:ln w="76200">
            <a:solidFill>
              <a:schemeClr val="tx1"/>
            </a:solidFill>
          </a:ln>
        </p:spPr>
        <p:txBody>
          <a:bodyPr wrap="square" rtlCol="0">
            <a:spAutoFit/>
          </a:bodyPr>
          <a:lstStyle/>
          <a:p>
            <a:endParaRPr lang="en-US" sz="2400" spc="-150" dirty="0" smtClean="0"/>
          </a:p>
          <a:p>
            <a:r>
              <a:rPr lang="el-GR" sz="2400" spc="-150" dirty="0" smtClean="0"/>
              <a:t>Υπάρχουν </a:t>
            </a:r>
            <a:r>
              <a:rPr lang="el-GR" sz="2400" spc="-150" dirty="0"/>
              <a:t>15 οργανωμένες Ελληνικές Κοινότητες. Από τις κοινότητες της Βόρειας Ιταλίας, εκείνες του Μιλάνου (στη Λομβαρδία) και του Τορίνο (στο Πιεμόντε) αριθμούν πάνω από 3.500 Έλληνες. Στη Νότια Ιταλία, μία από τις πλέον δραστήριες είναι η Ελληνική Κοινότητα Σικελίας.        </a:t>
            </a:r>
            <a:r>
              <a:rPr lang="el-GR" sz="2400" spc="-300" dirty="0"/>
              <a:t>          </a:t>
            </a:r>
            <a:r>
              <a:rPr lang="el-GR" sz="2800" spc="-300" dirty="0"/>
              <a:t>         </a:t>
            </a:r>
          </a:p>
          <a:p>
            <a:r>
              <a:rPr lang="el-GR" sz="2800" dirty="0"/>
              <a:t/>
            </a:r>
            <a:br>
              <a:rPr lang="el-GR" sz="2800" dirty="0"/>
            </a:br>
            <a:endParaRPr lang="el-GR" sz="2800" dirty="0"/>
          </a:p>
        </p:txBody>
      </p:sp>
      <p:pic>
        <p:nvPicPr>
          <p:cNvPr id="7" name="Picture 6"/>
          <p:cNvPicPr>
            <a:picLocks noChangeAspect="1"/>
          </p:cNvPicPr>
          <p:nvPr/>
        </p:nvPicPr>
        <p:blipFill>
          <a:blip r:embed="rId4" cstate="print"/>
          <a:stretch>
            <a:fillRect/>
          </a:stretch>
        </p:blipFill>
        <p:spPr>
          <a:xfrm>
            <a:off x="746601" y="3884367"/>
            <a:ext cx="4453728" cy="2775739"/>
          </a:xfrm>
          <a:prstGeom prst="rect">
            <a:avLst/>
          </a:prstGeom>
          <a:solidFill>
            <a:srgbClr val="F595EC"/>
          </a:solidFill>
          <a:ln w="104775" cmpd="thickThin">
            <a:solidFill>
              <a:schemeClr val="tx1"/>
            </a:solidFill>
          </a:ln>
        </p:spPr>
      </p:pic>
    </p:spTree>
    <p:extLst>
      <p:ext uri="{BB962C8B-B14F-4D97-AF65-F5344CB8AC3E}">
        <p14:creationId xmlns:p14="http://schemas.microsoft.com/office/powerpoint/2010/main" val="39563143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595EC"/>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3217" y="2357698"/>
            <a:ext cx="11718389" cy="2036881"/>
          </a:xfrm>
          <a:blipFill>
            <a:blip r:embed="rId2" cstate="print"/>
            <a:tile tx="0" ty="0" sx="100000" sy="100000" flip="none" algn="tl"/>
          </a:blipFill>
          <a:ln w="76200">
            <a:solidFill>
              <a:schemeClr val="tx1"/>
            </a:solidFill>
          </a:ln>
          <a:effectLst>
            <a:glow rad="228600">
              <a:schemeClr val="accent1">
                <a:satMod val="175000"/>
                <a:alpha val="40000"/>
              </a:schemeClr>
            </a:glow>
          </a:effectLst>
        </p:spPr>
        <p:txBody>
          <a:bodyPr>
            <a:normAutofit/>
          </a:bodyPr>
          <a:lstStyle/>
          <a:p>
            <a:pPr algn="ctr"/>
            <a:r>
              <a:rPr lang="el-GR" sz="4800" b="1" dirty="0">
                <a:solidFill>
                  <a:srgbClr val="FF0066"/>
                </a:solidFill>
                <a:latin typeface="Mistral" pitchFamily="66" charset="0"/>
              </a:rPr>
              <a:t>Ο ΕΛΛΗΝΙΣΜΟΣ ΤΗΣ ΤΕΡΓΕΣΤΗΣ ΚΑΙ Η ΠΡΟΣΦΟΡΑ ΤΟΥ </a:t>
            </a:r>
          </a:p>
        </p:txBody>
      </p:sp>
    </p:spTree>
    <p:extLst>
      <p:ext uri="{BB962C8B-B14F-4D97-AF65-F5344CB8AC3E}">
        <p14:creationId xmlns:p14="http://schemas.microsoft.com/office/powerpoint/2010/main" val="417364781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02280"/>
            <a:ext cx="10515600" cy="822230"/>
          </a:xfrm>
        </p:spPr>
        <p:txBody>
          <a:bodyPr>
            <a:normAutofit/>
          </a:bodyPr>
          <a:lstStyle/>
          <a:p>
            <a:pPr algn="ctr"/>
            <a:r>
              <a:rPr lang="el-GR" sz="4000" b="1" dirty="0">
                <a:solidFill>
                  <a:srgbClr val="FF0066"/>
                </a:solidFill>
                <a:latin typeface="Mistral" pitchFamily="66" charset="0"/>
              </a:rPr>
              <a:t>Ο ΕΛΛΗΝΙΣΜΟΣ ΤΗΣ </a:t>
            </a:r>
            <a:r>
              <a:rPr lang="el-GR" sz="4000" b="1" dirty="0" smtClean="0">
                <a:solidFill>
                  <a:srgbClr val="FF0066"/>
                </a:solidFill>
                <a:latin typeface="Mistral" pitchFamily="66" charset="0"/>
              </a:rPr>
              <a:t>ΤΕΡΓΕΣΤΗΣ</a:t>
            </a:r>
            <a:r>
              <a:rPr lang="en-US" sz="4000" b="1" dirty="0" smtClean="0">
                <a:solidFill>
                  <a:srgbClr val="FF0066"/>
                </a:solidFill>
                <a:latin typeface="Mistral" pitchFamily="66" charset="0"/>
              </a:rPr>
              <a:t> </a:t>
            </a:r>
            <a:r>
              <a:rPr lang="el-GR" sz="4000" b="1" dirty="0" smtClean="0">
                <a:solidFill>
                  <a:srgbClr val="FF0066"/>
                </a:solidFill>
                <a:latin typeface="Mistral" pitchFamily="66" charset="0"/>
              </a:rPr>
              <a:t>-η Αρχή</a:t>
            </a:r>
            <a:endParaRPr lang="el-GR" sz="4000" b="1" dirty="0">
              <a:solidFill>
                <a:srgbClr val="FF0066"/>
              </a:solidFill>
              <a:latin typeface="Mistral" pitchFamily="66" charset="0"/>
            </a:endParaRPr>
          </a:p>
        </p:txBody>
      </p:sp>
      <p:sp>
        <p:nvSpPr>
          <p:cNvPr id="3" name="Content Placeholder 2"/>
          <p:cNvSpPr>
            <a:spLocks noGrp="1"/>
          </p:cNvSpPr>
          <p:nvPr>
            <p:ph idx="1"/>
          </p:nvPr>
        </p:nvSpPr>
        <p:spPr>
          <a:xfrm>
            <a:off x="559558" y="1746915"/>
            <a:ext cx="5213446" cy="4135270"/>
          </a:xfrm>
          <a:blipFill>
            <a:blip r:embed="rId2" cstate="print"/>
            <a:tile tx="0" ty="0" sx="100000" sy="100000" flip="none" algn="tl"/>
          </a:blipFill>
          <a:ln w="57150">
            <a:solidFill>
              <a:schemeClr val="tx1"/>
            </a:solidFill>
          </a:ln>
        </p:spPr>
        <p:txBody>
          <a:bodyPr anchor="ctr">
            <a:normAutofit fontScale="62500" lnSpcReduction="20000"/>
          </a:bodyPr>
          <a:lstStyle/>
          <a:p>
            <a:pPr marL="0" indent="0" algn="just">
              <a:lnSpc>
                <a:spcPct val="110000"/>
              </a:lnSpc>
              <a:buNone/>
            </a:pPr>
            <a:r>
              <a:rPr lang="el-GR" b="0" i="0" dirty="0">
                <a:solidFill>
                  <a:srgbClr val="333333"/>
                </a:solidFill>
                <a:effectLst/>
                <a:latin typeface="Calibri" panose="020F0502020204030204" pitchFamily="34" charset="0"/>
              </a:rPr>
              <a:t>Στις αρχές του 18ου αιώνα πολλοί δραστήριοι και ασυμβίβαστοι με τους Οθωμανούς Έλληνες μετανάστευσαν από τα Επτάνησα και την υπόλοιπη υπόδουλη Ελλάδα στην Τεργέστη, όπου δημιούργησαν μεγάλες εμπορικές και ναυτιλιακές επιχειρήσεις και μεσουράνησαν στην ιταλική και διεθνή οικονομία. Από εκεί ενίσχυσαν αποφασιστικά την επανάσταση του 1821, αλλά και πρόσφεραν τεράστιο φιλανθρωπικό έργο στην πόλη που τους έδωσε καταφύγιο. Σήμερα η ελληνική κοινότητα απαριθμεί μόνο 800 μέλη και δεν έχει πλέον την οικονομική ισχύ του παρελθόντος. Διατηρεί όμως την αίγλη της και χαίρει μεγάλης εκτίμησης στην τοπική κοινωνία.</a:t>
            </a:r>
            <a:endParaRPr lang="el-GR" dirty="0"/>
          </a:p>
        </p:txBody>
      </p:sp>
      <p:pic>
        <p:nvPicPr>
          <p:cNvPr id="8" name="Εικόνα 7">
            <a:extLst>
              <a:ext uri="{FF2B5EF4-FFF2-40B4-BE49-F238E27FC236}">
                <a16:creationId xmlns:a16="http://schemas.microsoft.com/office/drawing/2014/main" xmlns="" id="{5B66EA6C-B335-7851-344D-48EE1A2CEF30}"/>
              </a:ext>
            </a:extLst>
          </p:cNvPr>
          <p:cNvPicPr>
            <a:picLocks noChangeAspect="1"/>
          </p:cNvPicPr>
          <p:nvPr/>
        </p:nvPicPr>
        <p:blipFill>
          <a:blip r:embed="rId3" cstate="print"/>
          <a:stretch>
            <a:fillRect/>
          </a:stretch>
        </p:blipFill>
        <p:spPr>
          <a:xfrm>
            <a:off x="5944712" y="1828800"/>
            <a:ext cx="5963863" cy="3924886"/>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8270290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02280"/>
            <a:ext cx="10515600" cy="822230"/>
          </a:xfrm>
        </p:spPr>
        <p:txBody>
          <a:bodyPr>
            <a:normAutofit/>
          </a:bodyPr>
          <a:lstStyle/>
          <a:p>
            <a:pPr algn="ctr"/>
            <a:r>
              <a:rPr lang="el-GR" sz="4000" b="1" dirty="0">
                <a:solidFill>
                  <a:srgbClr val="FF0066"/>
                </a:solidFill>
                <a:latin typeface="Mistral" pitchFamily="66" charset="0"/>
              </a:rPr>
              <a:t>Ο ΕΛΛΗΝΙΣΜΟΣ ΤΗΣ ΤΕΡΓΕΣΤΗΣ – Οι Έλληνες </a:t>
            </a:r>
            <a:r>
              <a:rPr lang="el-GR" sz="4000" b="1" dirty="0">
                <a:solidFill>
                  <a:srgbClr val="FF0066"/>
                </a:solidFill>
              </a:rPr>
              <a:t> </a:t>
            </a:r>
          </a:p>
        </p:txBody>
      </p:sp>
      <p:sp>
        <p:nvSpPr>
          <p:cNvPr id="3" name="Content Placeholder 2"/>
          <p:cNvSpPr>
            <a:spLocks noGrp="1"/>
          </p:cNvSpPr>
          <p:nvPr>
            <p:ph idx="1"/>
          </p:nvPr>
        </p:nvSpPr>
        <p:spPr>
          <a:xfrm>
            <a:off x="720952" y="1579242"/>
            <a:ext cx="5257817" cy="4413595"/>
          </a:xfrm>
          <a:blipFill>
            <a:blip r:embed="rId2" cstate="print"/>
            <a:tile tx="0" ty="0" sx="100000" sy="100000" flip="none" algn="tl"/>
          </a:blipFill>
          <a:ln w="76200">
            <a:solidFill>
              <a:schemeClr val="tx1"/>
            </a:solidFill>
          </a:ln>
        </p:spPr>
        <p:txBody>
          <a:bodyPr anchor="ctr">
            <a:normAutofit fontScale="47500" lnSpcReduction="20000"/>
          </a:bodyPr>
          <a:lstStyle/>
          <a:p>
            <a:pPr marL="0" indent="0">
              <a:lnSpc>
                <a:spcPct val="110000"/>
              </a:lnSpc>
              <a:buNone/>
            </a:pPr>
            <a:r>
              <a:rPr lang="el-GR" sz="3800" dirty="0">
                <a:solidFill>
                  <a:srgbClr val="333333"/>
                </a:solidFill>
                <a:latin typeface="Calibri" panose="020F0502020204030204" pitchFamily="34" charset="0"/>
              </a:rPr>
              <a:t>Ο πρώτος καταγεγραμμένος Έλληνας –σύμφωνα με τα αρχεία της Τεργέστης- ήταν ο Νικόλαος </a:t>
            </a:r>
            <a:r>
              <a:rPr lang="el-GR" sz="3800" dirty="0" err="1">
                <a:solidFill>
                  <a:srgbClr val="333333"/>
                </a:solidFill>
                <a:latin typeface="Calibri" panose="020F0502020204030204" pitchFamily="34" charset="0"/>
              </a:rPr>
              <a:t>Μαϊνάτης</a:t>
            </a:r>
            <a:r>
              <a:rPr lang="el-GR" sz="3800" dirty="0">
                <a:solidFill>
                  <a:srgbClr val="333333"/>
                </a:solidFill>
                <a:latin typeface="Calibri" panose="020F0502020204030204" pitchFamily="34" charset="0"/>
              </a:rPr>
              <a:t> από την Ζάκυνθο. Εκείνη την εποχή, η πατρίδα μας ούσα υποδουλωμένη στην Οθωμανική Αυτοκρατορία, αυτό αποτέλεσε ένα έναυσμα για τις πλούσιες οικογένειες να φύγουν από την Ελλάδα και να δραστηριοποιηθούν στις </a:t>
            </a:r>
            <a:r>
              <a:rPr lang="el-GR" sz="3800" dirty="0" err="1">
                <a:solidFill>
                  <a:srgbClr val="333333"/>
                </a:solidFill>
                <a:latin typeface="Calibri" panose="020F0502020204030204" pitchFamily="34" charset="0"/>
              </a:rPr>
              <a:t>παραδουνάβειες</a:t>
            </a:r>
            <a:r>
              <a:rPr lang="el-GR" sz="3800" dirty="0">
                <a:solidFill>
                  <a:srgbClr val="333333"/>
                </a:solidFill>
                <a:latin typeface="Calibri" panose="020F0502020204030204" pitchFamily="34" charset="0"/>
              </a:rPr>
              <a:t> και βαλκανικές περιοχές. Έτσι, με την Συνθήκη του </a:t>
            </a:r>
            <a:r>
              <a:rPr lang="el-GR" sz="3800" dirty="0" err="1">
                <a:solidFill>
                  <a:srgbClr val="333333"/>
                </a:solidFill>
                <a:latin typeface="Calibri" panose="020F0502020204030204" pitchFamily="34" charset="0"/>
              </a:rPr>
              <a:t>Πασάροβιτς</a:t>
            </a:r>
            <a:r>
              <a:rPr lang="el-GR" sz="3800" dirty="0">
                <a:solidFill>
                  <a:srgbClr val="333333"/>
                </a:solidFill>
                <a:latin typeface="Calibri" panose="020F0502020204030204" pitchFamily="34" charset="0"/>
              </a:rPr>
              <a:t> και το άνοιγμα του λιμανιού της Τεργέστης, προσέλκυσε όχι μόνον Έλληνες αλλά και άλλες εθνικότητες της βαλκανικής. Οι πρώτοι Έλληνες, όπως ο Δημήτριος </a:t>
            </a:r>
            <a:r>
              <a:rPr lang="el-GR" sz="3800" dirty="0" err="1">
                <a:solidFill>
                  <a:srgbClr val="333333"/>
                </a:solidFill>
                <a:latin typeface="Calibri" panose="020F0502020204030204" pitchFamily="34" charset="0"/>
              </a:rPr>
              <a:t>Καρτσώτης</a:t>
            </a:r>
            <a:r>
              <a:rPr lang="el-GR" sz="3800" dirty="0">
                <a:solidFill>
                  <a:srgbClr val="333333"/>
                </a:solidFill>
                <a:latin typeface="Calibri" panose="020F0502020204030204" pitchFamily="34" charset="0"/>
              </a:rPr>
              <a:t> (έμπορος), οι οικογένειες Ράλλη και Σκαραμαγκά, δραστηριοποιήθηκαν και ίδρυσαν το ασφαλιστικό-οικονομικό σύστημα που υπάρχει μέχρι σήμερα στη Τεργέστη</a:t>
            </a:r>
            <a:br>
              <a:rPr lang="el-GR" sz="3800" dirty="0">
                <a:solidFill>
                  <a:srgbClr val="333333"/>
                </a:solidFill>
                <a:latin typeface="Calibri" panose="020F0502020204030204" pitchFamily="34" charset="0"/>
              </a:rPr>
            </a:br>
            <a:r>
              <a:rPr lang="el-GR" b="0" i="0" dirty="0">
                <a:solidFill>
                  <a:srgbClr val="000000"/>
                </a:solidFill>
                <a:effectLst/>
                <a:latin typeface="proxima-nova"/>
              </a:rPr>
              <a:t/>
            </a:r>
            <a:br>
              <a:rPr lang="el-GR" b="0" i="0" dirty="0">
                <a:solidFill>
                  <a:srgbClr val="000000"/>
                </a:solidFill>
                <a:effectLst/>
                <a:latin typeface="proxima-nova"/>
              </a:rPr>
            </a:br>
            <a:endParaRPr lang="el-GR" dirty="0"/>
          </a:p>
        </p:txBody>
      </p:sp>
      <p:pic>
        <p:nvPicPr>
          <p:cNvPr id="6" name="Εικόνα 5">
            <a:extLst>
              <a:ext uri="{FF2B5EF4-FFF2-40B4-BE49-F238E27FC236}">
                <a16:creationId xmlns:a16="http://schemas.microsoft.com/office/drawing/2014/main" xmlns="" id="{2E6AA5A8-267B-F663-F3AC-02AE5948E0F9}"/>
              </a:ext>
            </a:extLst>
          </p:cNvPr>
          <p:cNvPicPr>
            <a:picLocks noChangeAspect="1"/>
          </p:cNvPicPr>
          <p:nvPr/>
        </p:nvPicPr>
        <p:blipFill>
          <a:blip r:embed="rId3" cstate="print"/>
          <a:stretch>
            <a:fillRect/>
          </a:stretch>
        </p:blipFill>
        <p:spPr>
          <a:xfrm>
            <a:off x="6333120" y="1631852"/>
            <a:ext cx="5262998" cy="4290646"/>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5271738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02280"/>
            <a:ext cx="10515600" cy="822230"/>
          </a:xfrm>
        </p:spPr>
        <p:txBody>
          <a:bodyPr>
            <a:normAutofit/>
          </a:bodyPr>
          <a:lstStyle/>
          <a:p>
            <a:pPr algn="ctr"/>
            <a:r>
              <a:rPr lang="el-GR" sz="4000" b="1" dirty="0">
                <a:solidFill>
                  <a:srgbClr val="FF0066"/>
                </a:solidFill>
                <a:latin typeface="Mistral" pitchFamily="66" charset="0"/>
              </a:rPr>
              <a:t>Ο ΕΛΛΗΝΙΣΜΟΣ ΤΗΣ ΤΕΡΓΕΣΤΗΣ  - Η Εξέλιξη</a:t>
            </a:r>
          </a:p>
        </p:txBody>
      </p:sp>
      <p:sp>
        <p:nvSpPr>
          <p:cNvPr id="3" name="Content Placeholder 2"/>
          <p:cNvSpPr>
            <a:spLocks noGrp="1"/>
          </p:cNvSpPr>
          <p:nvPr>
            <p:ph idx="1"/>
          </p:nvPr>
        </p:nvSpPr>
        <p:spPr>
          <a:xfrm>
            <a:off x="552140" y="1297888"/>
            <a:ext cx="5568287" cy="5014103"/>
          </a:xfrm>
          <a:blipFill>
            <a:blip r:embed="rId2" cstate="print"/>
            <a:tile tx="0" ty="0" sx="100000" sy="100000" flip="none" algn="tl"/>
          </a:blipFill>
          <a:ln w="76200">
            <a:solidFill>
              <a:schemeClr val="tx1"/>
            </a:solidFill>
          </a:ln>
        </p:spPr>
        <p:txBody>
          <a:bodyPr anchor="ctr">
            <a:normAutofit fontScale="62500" lnSpcReduction="20000"/>
          </a:bodyPr>
          <a:lstStyle/>
          <a:p>
            <a:pPr marL="0" indent="0">
              <a:lnSpc>
                <a:spcPct val="110000"/>
              </a:lnSpc>
              <a:buNone/>
            </a:pPr>
            <a:r>
              <a:rPr lang="el-GR" sz="2900" dirty="0">
                <a:solidFill>
                  <a:srgbClr val="333333"/>
                </a:solidFill>
                <a:latin typeface="Calibri" panose="020F0502020204030204" pitchFamily="34" charset="0"/>
              </a:rPr>
              <a:t>Την δεκαετία του ’70 – ’80 είχε πολύ μεγάλη εισροή η Τεργέστη, Ελλήνων φοιτητών από διάφορες περιοχές της Ελλάδας, διότι η φημισμένη σχολή ήταν η φαρμακευτική. Και βέβαια, πολλά παιδιά που ήρθαν για να σπουδάσουν, έκαναν μικτούς γάμους (ορθοδόξων με ρωμαιοκαθολικούς) και έχουν παραμείνει. Ένα χαρακτηριστικό της κοινότητας είναι η προώθηση του ελληνικού πολιτισμού. Το σχολείο, που προϋπήρχε του 1780 έως και τις αρχές του 1930 -που ήρθε στην εξουσία ο </a:t>
            </a:r>
            <a:r>
              <a:rPr lang="el-GR" sz="2900" dirty="0" err="1">
                <a:solidFill>
                  <a:srgbClr val="333333"/>
                </a:solidFill>
                <a:latin typeface="Calibri" panose="020F0502020204030204" pitchFamily="34" charset="0"/>
              </a:rPr>
              <a:t>Μουσολίνι</a:t>
            </a:r>
            <a:r>
              <a:rPr lang="el-GR" sz="2900" dirty="0">
                <a:solidFill>
                  <a:srgbClr val="333333"/>
                </a:solidFill>
                <a:latin typeface="Calibri" panose="020F0502020204030204" pitchFamily="34" charset="0"/>
              </a:rPr>
              <a:t>. Στο σχολείο τα παιδιά των Ελλήνων παρακολουθούσαν κανονικά το δημοτικό και το εξατάξιο γυμνάσιο με καθηγητές. Το 1930, ο </a:t>
            </a:r>
            <a:r>
              <a:rPr lang="el-GR" sz="2900" dirty="0" err="1">
                <a:solidFill>
                  <a:srgbClr val="333333"/>
                </a:solidFill>
                <a:latin typeface="Calibri" panose="020F0502020204030204" pitchFamily="34" charset="0"/>
              </a:rPr>
              <a:t>Μουσολίνι</a:t>
            </a:r>
            <a:r>
              <a:rPr lang="el-GR" sz="2900" dirty="0">
                <a:solidFill>
                  <a:srgbClr val="333333"/>
                </a:solidFill>
                <a:latin typeface="Calibri" panose="020F0502020204030204" pitchFamily="34" charset="0"/>
              </a:rPr>
              <a:t> κλείνει τα μειονοτικά σχολεία. Το σχολείο επαναλειτούργησε μετά το τέλος του Β’ Παγκοσμίου Πολέμου. Έτσι έχουμε την ίδρυση του σχολείου για την εκμάθηση της νέας ελληνικής γλώσσας</a:t>
            </a:r>
            <a:br>
              <a:rPr lang="el-GR" sz="2900" dirty="0">
                <a:solidFill>
                  <a:srgbClr val="333333"/>
                </a:solidFill>
                <a:latin typeface="Calibri" panose="020F0502020204030204" pitchFamily="34" charset="0"/>
              </a:rPr>
            </a:br>
            <a:r>
              <a:rPr lang="el-GR" sz="2900" dirty="0">
                <a:solidFill>
                  <a:srgbClr val="333333"/>
                </a:solidFill>
                <a:latin typeface="Calibri" panose="020F0502020204030204" pitchFamily="34" charset="0"/>
              </a:rPr>
              <a:t/>
            </a:r>
            <a:br>
              <a:rPr lang="el-GR" sz="2900" dirty="0">
                <a:solidFill>
                  <a:srgbClr val="333333"/>
                </a:solidFill>
                <a:latin typeface="Calibri" panose="020F0502020204030204" pitchFamily="34" charset="0"/>
              </a:rPr>
            </a:br>
            <a:endParaRPr lang="el-GR" dirty="0"/>
          </a:p>
        </p:txBody>
      </p:sp>
      <p:pic>
        <p:nvPicPr>
          <p:cNvPr id="6" name="Εικόνα 5">
            <a:extLst>
              <a:ext uri="{FF2B5EF4-FFF2-40B4-BE49-F238E27FC236}">
                <a16:creationId xmlns:a16="http://schemas.microsoft.com/office/drawing/2014/main" xmlns="" id="{AB63EB3A-E7F0-8A27-F0D1-76EA3ACD0B7D}"/>
              </a:ext>
            </a:extLst>
          </p:cNvPr>
          <p:cNvPicPr>
            <a:picLocks noChangeAspect="1"/>
          </p:cNvPicPr>
          <p:nvPr/>
        </p:nvPicPr>
        <p:blipFill>
          <a:blip r:embed="rId3" cstate="print"/>
          <a:stretch>
            <a:fillRect/>
          </a:stretch>
        </p:blipFill>
        <p:spPr>
          <a:xfrm>
            <a:off x="6371027" y="1378635"/>
            <a:ext cx="5375481" cy="4797082"/>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7765003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11015"/>
            <a:ext cx="10515600" cy="802239"/>
          </a:xfrm>
        </p:spPr>
        <p:txBody>
          <a:bodyPr>
            <a:normAutofit/>
          </a:bodyPr>
          <a:lstStyle/>
          <a:p>
            <a:pPr algn="ctr"/>
            <a:r>
              <a:rPr lang="el-GR" sz="4000" b="1" dirty="0">
                <a:solidFill>
                  <a:srgbClr val="FF0066"/>
                </a:solidFill>
                <a:latin typeface="Mistral" panose="03090702030407020403" pitchFamily="66" charset="0"/>
              </a:rPr>
              <a:t>Ο ΕΛΛΗΝΙΣΜΟΣ ΤΗΣ ΤΕΡΓΕΣΤΗΣ  - Η προσφορά</a:t>
            </a:r>
          </a:p>
        </p:txBody>
      </p:sp>
      <p:sp>
        <p:nvSpPr>
          <p:cNvPr id="3" name="Content Placeholder 2"/>
          <p:cNvSpPr>
            <a:spLocks noGrp="1"/>
          </p:cNvSpPr>
          <p:nvPr>
            <p:ph idx="1"/>
          </p:nvPr>
        </p:nvSpPr>
        <p:spPr>
          <a:xfrm>
            <a:off x="196948" y="1140018"/>
            <a:ext cx="4387183" cy="5547110"/>
          </a:xfrm>
          <a:blipFill>
            <a:blip r:embed="rId2" cstate="print"/>
            <a:tile tx="0" ty="0" sx="100000" sy="100000" flip="none" algn="tl"/>
          </a:blipFill>
          <a:ln w="76200">
            <a:solidFill>
              <a:schemeClr val="tx1"/>
            </a:solidFill>
          </a:ln>
        </p:spPr>
        <p:txBody>
          <a:bodyPr anchor="ctr">
            <a:normAutofit fontScale="40000" lnSpcReduction="20000"/>
          </a:bodyPr>
          <a:lstStyle/>
          <a:p>
            <a:pPr marL="0" indent="0" algn="l">
              <a:buNone/>
            </a:pPr>
            <a:r>
              <a:rPr lang="el-GR" sz="4500" dirty="0">
                <a:solidFill>
                  <a:srgbClr val="333333"/>
                </a:solidFill>
                <a:latin typeface="Calibri" panose="020F0502020204030204" pitchFamily="34" charset="0"/>
              </a:rPr>
              <a:t>Έμποροι κυρίως, οι Έλληνες, υπήρξαν σημαντικοί παράγοντες της οικονομικής ζωής της Τεργέστης. Ορισμένοι απέκτησαν τεράστιες περιουσίες και τα οικοδομικά μέγαρα που έκτισαν κοσμούν μέχρι σήμερα την πόλη της Αδριατικής. Χαρακτηριστικό της εμπορικής δραστηριότητας των Ελλήνων στα τέλη του 18ου αιώνα είναι το γεγονός ότι εκείνη την εποχή ιδρύεται στην Τεργέστη η πρώτη ελληνική ασφαλιστική εταιρεία (</a:t>
            </a:r>
            <a:r>
              <a:rPr lang="el-GR" sz="4500" dirty="0" err="1">
                <a:solidFill>
                  <a:srgbClr val="333333"/>
                </a:solidFill>
                <a:latin typeface="Calibri" panose="020F0502020204030204" pitchFamily="34" charset="0"/>
              </a:rPr>
              <a:t>Societa</a:t>
            </a:r>
            <a:r>
              <a:rPr lang="el-GR" sz="4500" dirty="0">
                <a:solidFill>
                  <a:srgbClr val="333333"/>
                </a:solidFill>
                <a:latin typeface="Calibri" panose="020F0502020204030204" pitchFamily="34" charset="0"/>
              </a:rPr>
              <a:t> </a:t>
            </a:r>
            <a:r>
              <a:rPr lang="el-GR" sz="4500" dirty="0" err="1">
                <a:solidFill>
                  <a:srgbClr val="333333"/>
                </a:solidFill>
                <a:latin typeface="Calibri" panose="020F0502020204030204" pitchFamily="34" charset="0"/>
              </a:rPr>
              <a:t>Greca</a:t>
            </a:r>
            <a:r>
              <a:rPr lang="el-GR" sz="4500" dirty="0">
                <a:solidFill>
                  <a:srgbClr val="333333"/>
                </a:solidFill>
                <a:latin typeface="Calibri" panose="020F0502020204030204" pitchFamily="34" charset="0"/>
              </a:rPr>
              <a:t> </a:t>
            </a:r>
            <a:r>
              <a:rPr lang="el-GR" sz="4500" dirty="0" err="1">
                <a:solidFill>
                  <a:srgbClr val="333333"/>
                </a:solidFill>
                <a:latin typeface="Calibri" panose="020F0502020204030204" pitchFamily="34" charset="0"/>
              </a:rPr>
              <a:t>di</a:t>
            </a:r>
            <a:r>
              <a:rPr lang="el-GR" sz="4500" dirty="0">
                <a:solidFill>
                  <a:srgbClr val="333333"/>
                </a:solidFill>
                <a:latin typeface="Calibri" panose="020F0502020204030204" pitchFamily="34" charset="0"/>
              </a:rPr>
              <a:t> </a:t>
            </a:r>
            <a:r>
              <a:rPr lang="el-GR" sz="4500" dirty="0" err="1">
                <a:solidFill>
                  <a:srgbClr val="333333"/>
                </a:solidFill>
                <a:latin typeface="Calibri" panose="020F0502020204030204" pitchFamily="34" charset="0"/>
              </a:rPr>
              <a:t>Assicurazioni</a:t>
            </a:r>
            <a:r>
              <a:rPr lang="el-GR" sz="4500" dirty="0">
                <a:solidFill>
                  <a:srgbClr val="333333"/>
                </a:solidFill>
                <a:latin typeface="Calibri" panose="020F0502020204030204" pitchFamily="34" charset="0"/>
              </a:rPr>
              <a:t>). Η πόλη υπήρξε τόπος δράσης των οπαδών του Ρήγα Βελεστινλή, με πρωτεργάτη τον Χιώτη έμπορο Αντώνιο Κορωνιό, που μαρτύρησε μαζί με τον Ρήγα. Υπήρξε επίσης ορμητήριο του Λάμπρου Κατσώνη, πεδίο δράσης των μελών της Φιλικής Εταιρείας, σταθμός του ταξιδιού του Δημητρίου Υψηλάντη, το 1821, στη διαδρομή του προς την Πελοπόννησο, καταφύγιο πολλών προσφύγων από την Ήπειρο, την Κύπρο, την Κωνσταντινούπολη, τις </a:t>
            </a:r>
            <a:r>
              <a:rPr lang="el-GR" sz="4500" dirty="0" err="1">
                <a:solidFill>
                  <a:srgbClr val="333333"/>
                </a:solidFill>
                <a:latin typeface="Calibri" panose="020F0502020204030204" pitchFamily="34" charset="0"/>
              </a:rPr>
              <a:t>Κυδωνίες</a:t>
            </a:r>
            <a:r>
              <a:rPr lang="el-GR" sz="4500" dirty="0">
                <a:solidFill>
                  <a:srgbClr val="333333"/>
                </a:solidFill>
                <a:latin typeface="Calibri" panose="020F0502020204030204" pitchFamily="34" charset="0"/>
              </a:rPr>
              <a:t>, τη Σμύρνη κ.α.</a:t>
            </a:r>
          </a:p>
          <a:p>
            <a:pPr marL="0" indent="0">
              <a:lnSpc>
                <a:spcPct val="110000"/>
              </a:lnSpc>
              <a:buNone/>
            </a:pPr>
            <a:r>
              <a:rPr lang="el-GR" sz="3300" dirty="0">
                <a:solidFill>
                  <a:srgbClr val="000000"/>
                </a:solidFill>
                <a:latin typeface="proxima-nova"/>
              </a:rPr>
              <a:t/>
            </a:r>
            <a:br>
              <a:rPr lang="el-GR" sz="3300" dirty="0">
                <a:solidFill>
                  <a:srgbClr val="000000"/>
                </a:solidFill>
                <a:latin typeface="proxima-nova"/>
              </a:rPr>
            </a:br>
            <a:endParaRPr lang="el-GR" sz="3300" dirty="0">
              <a:solidFill>
                <a:srgbClr val="000000"/>
              </a:solidFill>
              <a:latin typeface="proxima-nova"/>
            </a:endParaRPr>
          </a:p>
          <a:p>
            <a:pPr marL="0" indent="0">
              <a:lnSpc>
                <a:spcPct val="110000"/>
              </a:lnSpc>
              <a:buNone/>
            </a:pPr>
            <a:endParaRPr lang="el-GR" dirty="0"/>
          </a:p>
        </p:txBody>
      </p:sp>
      <p:pic>
        <p:nvPicPr>
          <p:cNvPr id="8" name="Εικόνα 7">
            <a:extLst>
              <a:ext uri="{FF2B5EF4-FFF2-40B4-BE49-F238E27FC236}">
                <a16:creationId xmlns:a16="http://schemas.microsoft.com/office/drawing/2014/main" xmlns="" id="{2E18F1BC-A6C2-851F-16F1-41E49D216BF4}"/>
              </a:ext>
            </a:extLst>
          </p:cNvPr>
          <p:cNvPicPr>
            <a:picLocks noChangeAspect="1"/>
          </p:cNvPicPr>
          <p:nvPr/>
        </p:nvPicPr>
        <p:blipFill>
          <a:blip r:embed="rId3" cstate="print"/>
          <a:stretch>
            <a:fillRect/>
          </a:stretch>
        </p:blipFill>
        <p:spPr>
          <a:xfrm>
            <a:off x="5042504" y="1133666"/>
            <a:ext cx="6647748" cy="3230226"/>
          </a:xfrm>
          <a:prstGeom prst="rect">
            <a:avLst/>
          </a:prstGeom>
          <a:ln w="88900" cap="sq" cmpd="thickThin">
            <a:solidFill>
              <a:srgbClr val="000000"/>
            </a:solidFill>
            <a:prstDash val="solid"/>
            <a:miter lim="800000"/>
          </a:ln>
          <a:effectLst>
            <a:innerShdw blurRad="76200">
              <a:srgbClr val="000000"/>
            </a:innerShdw>
          </a:effectLst>
        </p:spPr>
      </p:pic>
      <p:sp>
        <p:nvSpPr>
          <p:cNvPr id="9" name="Content Placeholder 2">
            <a:extLst>
              <a:ext uri="{FF2B5EF4-FFF2-40B4-BE49-F238E27FC236}">
                <a16:creationId xmlns:a16="http://schemas.microsoft.com/office/drawing/2014/main" xmlns="" id="{FC7F3960-A9CF-4212-13A1-C3EE561044E9}"/>
              </a:ext>
            </a:extLst>
          </p:cNvPr>
          <p:cNvSpPr txBox="1">
            <a:spLocks/>
          </p:cNvSpPr>
          <p:nvPr/>
        </p:nvSpPr>
        <p:spPr>
          <a:xfrm>
            <a:off x="4937760" y="4572001"/>
            <a:ext cx="6808763" cy="1941342"/>
          </a:xfrm>
          <a:prstGeom prst="rect">
            <a:avLst/>
          </a:prstGeom>
          <a:blipFill>
            <a:blip r:embed="rId2" cstate="print"/>
            <a:tile tx="0" ty="0" sx="100000" sy="100000" flip="none" algn="tl"/>
          </a:blipFill>
          <a:ln w="76200">
            <a:solidFill>
              <a:schemeClr val="tx1"/>
            </a:solidFill>
          </a:ln>
        </p:spPr>
        <p:txBody>
          <a:bodyPr vert="horz" lIns="91440" tIns="45720" rIns="91440" bIns="45720" rtlCol="0" anchor="ctr">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l-GR" sz="1800" dirty="0" smtClean="0">
              <a:solidFill>
                <a:srgbClr val="333333"/>
              </a:solidFill>
              <a:latin typeface="Calibri" panose="020F0502020204030204" pitchFamily="34" charset="0"/>
            </a:endParaRPr>
          </a:p>
          <a:p>
            <a:pPr marL="0" indent="0">
              <a:buNone/>
            </a:pPr>
            <a:endParaRPr lang="el-GR" sz="2300" dirty="0" smtClean="0">
              <a:solidFill>
                <a:srgbClr val="333333"/>
              </a:solidFill>
              <a:latin typeface="Calibri" panose="020F0502020204030204" pitchFamily="34" charset="0"/>
            </a:endParaRPr>
          </a:p>
          <a:p>
            <a:pPr marL="0" indent="0">
              <a:buNone/>
            </a:pPr>
            <a:r>
              <a:rPr lang="el-GR" sz="5500" dirty="0" smtClean="0">
                <a:solidFill>
                  <a:srgbClr val="333333"/>
                </a:solidFill>
                <a:latin typeface="Calibri" panose="020F0502020204030204" pitchFamily="34" charset="0"/>
              </a:rPr>
              <a:t>Μετά </a:t>
            </a:r>
            <a:r>
              <a:rPr lang="el-GR" sz="5500" dirty="0">
                <a:solidFill>
                  <a:srgbClr val="333333"/>
                </a:solidFill>
                <a:latin typeface="Calibri" panose="020F0502020204030204" pitchFamily="34" charset="0"/>
              </a:rPr>
              <a:t>την ίδρυση του νέου ελληνικού κράτους, οι Έλληνες οικονομικοί παράγοντες της Τεργέστης διακρίθηκαν και για τη ναυτιλιακή τους δραστηριότητα, δημιούργησαν υποκαταστήματα στο Λονδίνο, τη Μασσαλία, τη Βιέννη και συμμετείχαν στις υπερατλαντικές τους μεταφορές. Η δραστηριότητά τους συνεχίστηκε τον 20ό αιώνα και σήμερα ο ελληνισμός της Τεργέστης εξακολουθεί να είναι δυναμικός στον χώρο της ελληνικής διασποράς.</a:t>
            </a:r>
          </a:p>
          <a:p>
            <a:pPr marL="0" indent="0">
              <a:lnSpc>
                <a:spcPct val="110000"/>
              </a:lnSpc>
              <a:buFont typeface="Arial" panose="020B0604020202020204" pitchFamily="34" charset="0"/>
              <a:buNone/>
            </a:pPr>
            <a:r>
              <a:rPr lang="el-GR" sz="3300" dirty="0">
                <a:solidFill>
                  <a:srgbClr val="000000"/>
                </a:solidFill>
                <a:latin typeface="proxima-nova"/>
              </a:rPr>
              <a:t/>
            </a:r>
            <a:br>
              <a:rPr lang="el-GR" sz="3300" dirty="0">
                <a:solidFill>
                  <a:srgbClr val="000000"/>
                </a:solidFill>
                <a:latin typeface="proxima-nova"/>
              </a:rPr>
            </a:br>
            <a:endParaRPr lang="el-GR" sz="3300" dirty="0">
              <a:solidFill>
                <a:srgbClr val="000000"/>
              </a:solidFill>
              <a:latin typeface="proxima-nova"/>
            </a:endParaRPr>
          </a:p>
          <a:p>
            <a:pPr marL="0" indent="0">
              <a:lnSpc>
                <a:spcPct val="110000"/>
              </a:lnSpc>
              <a:buFont typeface="Arial" panose="020B0604020202020204" pitchFamily="34" charset="0"/>
              <a:buNone/>
            </a:pPr>
            <a:endParaRPr lang="el-GR" dirty="0"/>
          </a:p>
        </p:txBody>
      </p:sp>
    </p:spTree>
    <p:extLst>
      <p:ext uri="{BB962C8B-B14F-4D97-AF65-F5344CB8AC3E}">
        <p14:creationId xmlns:p14="http://schemas.microsoft.com/office/powerpoint/2010/main" val="3064378190"/>
      </p:ext>
    </p:extLst>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Θέμα του Offic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Θέμα του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Θέμα του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AE6F2518-B084-4896-AF52-66CC2144AA26}"/>
    </a:ext>
  </a:extLst>
</a:theme>
</file>

<file path=docProps/app.xml><?xml version="1.0" encoding="utf-8"?>
<Properties xmlns="http://schemas.openxmlformats.org/officeDocument/2006/extended-properties" xmlns:vt="http://schemas.openxmlformats.org/officeDocument/2006/docPropsVTypes">
  <Template/>
  <TotalTime>1323</TotalTime>
  <Words>1015</Words>
  <Application>Microsoft Office PowerPoint</Application>
  <PresentationFormat>Ευρεία οθόνη</PresentationFormat>
  <Paragraphs>55</Paragraphs>
  <Slides>16</Slides>
  <Notes>0</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1</vt:i4>
      </vt:variant>
      <vt:variant>
        <vt:lpstr>Τίτλοι διαφανειών</vt:lpstr>
      </vt:variant>
      <vt:variant>
        <vt:i4>16</vt:i4>
      </vt:variant>
    </vt:vector>
  </HeadingPairs>
  <TitlesOfParts>
    <vt:vector size="22" baseType="lpstr">
      <vt:lpstr>Arial</vt:lpstr>
      <vt:lpstr>Calibri</vt:lpstr>
      <vt:lpstr>Calibri Light</vt:lpstr>
      <vt:lpstr>Mistral</vt:lpstr>
      <vt:lpstr>proxima-nova</vt:lpstr>
      <vt:lpstr>Θέμα του Office</vt:lpstr>
      <vt:lpstr>ΕΛΛΗΝΙΚΕΣ ΠΑΡΟΙΚΙΕΣ ΤΟΥ ΕΞΩΤΕΡΙΚΟΥ  ΚΑΤΑ ΤΗΝ ΔΙΑΡΚΕΙΑ  ΤΗΣ ΕΛΛΗΝΙΚΗΣ ΕΠΑΝΑΣΤΑΣΗΣ .</vt:lpstr>
      <vt:lpstr> </vt:lpstr>
      <vt:lpstr>Παρουσίαση του PowerPoint</vt:lpstr>
      <vt:lpstr>Ελληνικές παροικίες στην Ιταλία </vt:lpstr>
      <vt:lpstr>Ο ΕΛΛΗΝΙΣΜΟΣ ΤΗΣ ΤΕΡΓΕΣΤΗΣ ΚΑΙ Η ΠΡΟΣΦΟΡΑ ΤΟΥ </vt:lpstr>
      <vt:lpstr>Ο ΕΛΛΗΝΙΣΜΟΣ ΤΗΣ ΤΕΡΓΕΣΤΗΣ -η Αρχή</vt:lpstr>
      <vt:lpstr>Ο ΕΛΛΗΝΙΣΜΟΣ ΤΗΣ ΤΕΡΓΕΣΤΗΣ – Οι Έλληνες  </vt:lpstr>
      <vt:lpstr>Ο ΕΛΛΗΝΙΣΜΟΣ ΤΗΣ ΤΕΡΓΕΣΤΗΣ  - Η Εξέλιξη</vt:lpstr>
      <vt:lpstr>Ο ΕΛΛΗΝΙΣΜΟΣ ΤΗΣ ΤΕΡΓΕΣΤΗΣ  - Η προσφορά</vt:lpstr>
      <vt:lpstr>Η  ΤΕΡΓΕΣΤΗ </vt:lpstr>
      <vt:lpstr>Παρουσίαση του PowerPoint</vt:lpstr>
      <vt:lpstr>Παρουσίαση του PowerPoint</vt:lpstr>
      <vt:lpstr>         ΡΩΜΑΙΚΟ ΘΕΑΤΡΟ </vt:lpstr>
      <vt:lpstr>Ναός Αγίου Νικολάου των Ελλήνων : Είναι ιστορικός ελληνορθόδοξος ναός που ανεγέρθηκε από το 1784 μέχρι το 1787 και επανασχεδιάσθηκε από τον Αυστριακό αρχιτέκτονα Ματτέο Περτς.Eίναι το σημείο όπου συνέλαβαν τον Ρήγα Φεραίο και τους συντρόφους του, την 1η Δεκεμβρίου 1797, και τον παρέδωσαν στους Τούρκους του Βελιγραδίου.  </vt:lpstr>
      <vt:lpstr>ΕΥΧΑΡΙΣΤΟΥΜΕ </vt:lpstr>
      <vt:lpstr>ΠΗΓΕΣ</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Η  ΤΕΡΓΕΣΤΗ  ΣΗΜΕΡΑ</dc:title>
  <dc:creator>User</dc:creator>
  <cp:lastModifiedBy>ασδ</cp:lastModifiedBy>
  <cp:revision>26</cp:revision>
  <dcterms:created xsi:type="dcterms:W3CDTF">2023-03-09T05:55:49Z</dcterms:created>
  <dcterms:modified xsi:type="dcterms:W3CDTF">2023-06-30T08:06:24Z</dcterms:modified>
</cp:coreProperties>
</file>