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Lst>
  <p:notesMasterIdLst>
    <p:notesMasterId r:id="rId16"/>
  </p:notesMasterIdLst>
  <p:sldIdLst>
    <p:sldId id="258" r:id="rId2"/>
    <p:sldId id="259" r:id="rId3"/>
    <p:sldId id="260" r:id="rId4"/>
    <p:sldId id="263" r:id="rId5"/>
    <p:sldId id="264" r:id="rId6"/>
    <p:sldId id="266" r:id="rId7"/>
    <p:sldId id="267" r:id="rId8"/>
    <p:sldId id="261" r:id="rId9"/>
    <p:sldId id="262" r:id="rId10"/>
    <p:sldId id="268" r:id="rId11"/>
    <p:sldId id="269" r:id="rId12"/>
    <p:sldId id="270" r:id="rId13"/>
    <p:sldId id="271" r:id="rId14"/>
    <p:sldId id="273" r:id="rId15"/>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C74"/>
    <a:srgbClr val="4A8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p:cViewPr varScale="1">
        <p:scale>
          <a:sx n="110" d="100"/>
          <a:sy n="110" d="100"/>
        </p:scale>
        <p:origin x="1608"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559675" cy="10691813"/>
          </a:xfrm>
          <a:prstGeom prst="roundRect">
            <a:avLst>
              <a:gd name="adj" fmla="val 19"/>
            </a:avLst>
          </a:prstGeom>
          <a:solidFill>
            <a:srgbClr val="FFFFFF"/>
          </a:solidFill>
          <a:ln w="9360" cap="sq">
            <a:noFill/>
            <a:miter lim="800000"/>
            <a:headEnd/>
            <a:tailEnd/>
          </a:ln>
          <a:effectLst/>
        </p:spPr>
        <p:txBody>
          <a:bodyPr wrap="none" anchor="ctr"/>
          <a:lstStyle/>
          <a:p>
            <a:endParaRPr lang="el-GR"/>
          </a:p>
        </p:txBody>
      </p:sp>
      <p:sp>
        <p:nvSpPr>
          <p:cNvPr id="3074" name="AutoShape 2"/>
          <p:cNvSpPr>
            <a:spLocks noChangeArrowheads="1"/>
          </p:cNvSpPr>
          <p:nvPr/>
        </p:nvSpPr>
        <p:spPr bwMode="auto">
          <a:xfrm>
            <a:off x="0" y="0"/>
            <a:ext cx="7559675" cy="10691813"/>
          </a:xfrm>
          <a:prstGeom prst="roundRect">
            <a:avLst>
              <a:gd name="adj" fmla="val 19"/>
            </a:avLst>
          </a:prstGeom>
          <a:solidFill>
            <a:srgbClr val="FFFFFF"/>
          </a:solidFill>
          <a:ln w="9525" cap="flat">
            <a:noFill/>
            <a:round/>
            <a:headEnd/>
            <a:tailEnd/>
          </a:ln>
          <a:effectLst/>
        </p:spPr>
        <p:txBody>
          <a:bodyPr wrap="none" anchor="ctr"/>
          <a:lstStyle/>
          <a:p>
            <a:endParaRPr lang="el-GR"/>
          </a:p>
        </p:txBody>
      </p:sp>
      <p:sp>
        <p:nvSpPr>
          <p:cNvPr id="3075" name="AutoShape 3"/>
          <p:cNvSpPr>
            <a:spLocks noChangeArrowheads="1"/>
          </p:cNvSpPr>
          <p:nvPr/>
        </p:nvSpPr>
        <p:spPr bwMode="auto">
          <a:xfrm>
            <a:off x="0" y="0"/>
            <a:ext cx="7559675" cy="10691813"/>
          </a:xfrm>
          <a:prstGeom prst="roundRect">
            <a:avLst>
              <a:gd name="adj" fmla="val 19"/>
            </a:avLst>
          </a:prstGeom>
          <a:solidFill>
            <a:srgbClr val="FFFFFF"/>
          </a:solidFill>
          <a:ln w="9525" cap="flat">
            <a:noFill/>
            <a:round/>
            <a:headEnd/>
            <a:tailEnd/>
          </a:ln>
          <a:effectLst/>
        </p:spPr>
        <p:txBody>
          <a:bodyPr wrap="none" anchor="ctr"/>
          <a:lstStyle/>
          <a:p>
            <a:endParaRPr lang="el-GR"/>
          </a:p>
        </p:txBody>
      </p:sp>
      <p:sp>
        <p:nvSpPr>
          <p:cNvPr id="3076" name="Rectangle 4"/>
          <p:cNvSpPr>
            <a:spLocks noGrp="1" noRot="1" noChangeAspect="1" noChangeArrowheads="1"/>
          </p:cNvSpPr>
          <p:nvPr>
            <p:ph type="sldImg"/>
          </p:nvPr>
        </p:nvSpPr>
        <p:spPr bwMode="auto">
          <a:xfrm>
            <a:off x="1106488" y="812800"/>
            <a:ext cx="5338762" cy="4002088"/>
          </a:xfrm>
          <a:prstGeom prst="rect">
            <a:avLst/>
          </a:prstGeom>
          <a:noFill/>
          <a:ln w="9525" cap="flat">
            <a:noFill/>
            <a:round/>
            <a:headEnd/>
            <a:tailEnd/>
          </a:ln>
          <a:effectLst/>
        </p:spPr>
      </p:sp>
      <p:sp>
        <p:nvSpPr>
          <p:cNvPr id="3077" name="Rectangle 5"/>
          <p:cNvSpPr>
            <a:spLocks noGrp="1" noChangeArrowheads="1"/>
          </p:cNvSpPr>
          <p:nvPr>
            <p:ph type="body"/>
          </p:nvPr>
        </p:nvSpPr>
        <p:spPr bwMode="auto">
          <a:xfrm>
            <a:off x="755650" y="5078413"/>
            <a:ext cx="6042025" cy="48053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l-GR" smtClean="0"/>
          </a:p>
        </p:txBody>
      </p:sp>
      <p:sp>
        <p:nvSpPr>
          <p:cNvPr id="3078" name="Rectangle 6"/>
          <p:cNvSpPr>
            <a:spLocks noGrp="1" noChangeArrowheads="1"/>
          </p:cNvSpPr>
          <p:nvPr>
            <p:ph type="hdr"/>
          </p:nvPr>
        </p:nvSpPr>
        <p:spPr bwMode="auto">
          <a:xfrm>
            <a:off x="0" y="0"/>
            <a:ext cx="3275013" cy="52863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Arial" charset="0"/>
              </a:defRPr>
            </a:lvl1pPr>
          </a:lstStyle>
          <a:p>
            <a:endParaRPr lang="el-GR"/>
          </a:p>
        </p:txBody>
      </p:sp>
      <p:sp>
        <p:nvSpPr>
          <p:cNvPr id="3079" name="Rectangle 7"/>
          <p:cNvSpPr>
            <a:spLocks noGrp="1" noChangeArrowheads="1"/>
          </p:cNvSpPr>
          <p:nvPr>
            <p:ph type="dt"/>
          </p:nvPr>
        </p:nvSpPr>
        <p:spPr bwMode="auto">
          <a:xfrm>
            <a:off x="4278313" y="0"/>
            <a:ext cx="3275012" cy="528638"/>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Arial" charset="0"/>
              </a:defRPr>
            </a:lvl1pPr>
          </a:lstStyle>
          <a:p>
            <a:endParaRPr lang="el-GR"/>
          </a:p>
        </p:txBody>
      </p:sp>
      <p:sp>
        <p:nvSpPr>
          <p:cNvPr id="3080" name="Rectangle 8"/>
          <p:cNvSpPr>
            <a:spLocks noGrp="1" noChangeArrowheads="1"/>
          </p:cNvSpPr>
          <p:nvPr>
            <p:ph type="ftr"/>
          </p:nvPr>
        </p:nvSpPr>
        <p:spPr bwMode="auto">
          <a:xfrm>
            <a:off x="0" y="10156825"/>
            <a:ext cx="3275013" cy="5286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Arial" charset="0"/>
              </a:defRPr>
            </a:lvl1pPr>
          </a:lstStyle>
          <a:p>
            <a:endParaRPr lang="el-GR"/>
          </a:p>
        </p:txBody>
      </p:sp>
      <p:sp>
        <p:nvSpPr>
          <p:cNvPr id="3081" name="Rectangle 9"/>
          <p:cNvSpPr>
            <a:spLocks noGrp="1" noChangeArrowheads="1"/>
          </p:cNvSpPr>
          <p:nvPr>
            <p:ph type="sldNum"/>
          </p:nvPr>
        </p:nvSpPr>
        <p:spPr bwMode="auto">
          <a:xfrm>
            <a:off x="4278313" y="10156825"/>
            <a:ext cx="3275012" cy="528638"/>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cs typeface="Arial" charset="0"/>
              </a:defRPr>
            </a:lvl1pPr>
          </a:lstStyle>
          <a:p>
            <a:fld id="{DDC93489-5746-4878-B61F-F2E8A62F3D29}" type="slidenum">
              <a:rPr lang="el-GR"/>
              <a:pPr/>
              <a:t>‹#›</a:t>
            </a:fld>
            <a:endParaRPr lang="el-GR"/>
          </a:p>
        </p:txBody>
      </p:sp>
    </p:spTree>
    <p:extLst>
      <p:ext uri="{BB962C8B-B14F-4D97-AF65-F5344CB8AC3E}">
        <p14:creationId xmlns:p14="http://schemas.microsoft.com/office/powerpoint/2010/main" val="231231912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3F811896-D904-4991-8DDC-6160568DE559}" type="slidenum">
              <a:rPr lang="el-GR"/>
              <a:pPr/>
              <a:t>1</a:t>
            </a:fld>
            <a:endParaRPr lang="el-GR"/>
          </a:p>
        </p:txBody>
      </p:sp>
      <p:sp>
        <p:nvSpPr>
          <p:cNvPr id="133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endParaRPr lang="el-GR"/>
          </a:p>
        </p:txBody>
      </p:sp>
    </p:spTree>
    <p:extLst>
      <p:ext uri="{BB962C8B-B14F-4D97-AF65-F5344CB8AC3E}">
        <p14:creationId xmlns:p14="http://schemas.microsoft.com/office/powerpoint/2010/main" val="17190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00C5F28-9A87-462B-87A5-216E827EC6C6}" type="slidenum">
              <a:rPr lang="el-GR"/>
              <a:pPr/>
              <a:t>2</a:t>
            </a:fld>
            <a:endParaRPr lang="el-GR"/>
          </a:p>
        </p:txBody>
      </p:sp>
      <p:sp>
        <p:nvSpPr>
          <p:cNvPr id="143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endParaRPr lang="el-GR"/>
          </a:p>
        </p:txBody>
      </p:sp>
    </p:spTree>
    <p:extLst>
      <p:ext uri="{BB962C8B-B14F-4D97-AF65-F5344CB8AC3E}">
        <p14:creationId xmlns:p14="http://schemas.microsoft.com/office/powerpoint/2010/main" val="137331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D405163F-0FCB-45D2-B593-05C3EF374424}" type="slidenum">
              <a:rPr lang="el-GR"/>
              <a:pPr/>
              <a:t>3</a:t>
            </a:fld>
            <a:endParaRPr lang="el-GR"/>
          </a:p>
        </p:txBody>
      </p:sp>
      <p:sp>
        <p:nvSpPr>
          <p:cNvPr id="1536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5362"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endParaRPr lang="el-GR"/>
          </a:p>
        </p:txBody>
      </p:sp>
    </p:spTree>
    <p:extLst>
      <p:ext uri="{BB962C8B-B14F-4D97-AF65-F5344CB8AC3E}">
        <p14:creationId xmlns:p14="http://schemas.microsoft.com/office/powerpoint/2010/main" val="217499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CABEB9AA-C50C-4AC0-A044-1B388A743473}" type="slidenum">
              <a:rPr lang="el-GR"/>
              <a:pPr/>
              <a:t>8</a:t>
            </a:fld>
            <a:endParaRPr lang="el-GR"/>
          </a:p>
        </p:txBody>
      </p:sp>
      <p:sp>
        <p:nvSpPr>
          <p:cNvPr id="163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endParaRPr lang="el-GR"/>
          </a:p>
        </p:txBody>
      </p:sp>
    </p:spTree>
    <p:extLst>
      <p:ext uri="{BB962C8B-B14F-4D97-AF65-F5344CB8AC3E}">
        <p14:creationId xmlns:p14="http://schemas.microsoft.com/office/powerpoint/2010/main" val="2243989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9D5F4CEE-4E0F-4A02-A4C2-7D69A332B92D}" type="slidenum">
              <a:rPr lang="el-GR"/>
              <a:pPr/>
              <a:t>9</a:t>
            </a:fld>
            <a:endParaRPr lang="el-GR"/>
          </a:p>
        </p:txBody>
      </p:sp>
      <p:sp>
        <p:nvSpPr>
          <p:cNvPr id="174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755650" y="5078413"/>
            <a:ext cx="6045200" cy="4808537"/>
          </a:xfrm>
          <a:prstGeom prst="rect">
            <a:avLst/>
          </a:prstGeom>
          <a:noFill/>
          <a:ln cap="flat">
            <a:round/>
            <a:headEnd/>
            <a:tailEnd/>
          </a:ln>
        </p:spPr>
        <p:txBody>
          <a:bodyPr wrap="none" anchor="ctr"/>
          <a:lstStyle/>
          <a:p>
            <a:endParaRPr lang="el-GR"/>
          </a:p>
        </p:txBody>
      </p:sp>
    </p:spTree>
    <p:extLst>
      <p:ext uri="{BB962C8B-B14F-4D97-AF65-F5344CB8AC3E}">
        <p14:creationId xmlns:p14="http://schemas.microsoft.com/office/powerpoint/2010/main" val="128082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l-GR" smtClean="0"/>
              <a:t>2/3/2023</a:t>
            </a:r>
            <a:endParaRPr lang="el-GR"/>
          </a:p>
        </p:txBody>
      </p:sp>
      <p:sp>
        <p:nvSpPr>
          <p:cNvPr id="17" name="Footer Placeholder 16"/>
          <p:cNvSpPr>
            <a:spLocks noGrp="1"/>
          </p:cNvSpPr>
          <p:nvPr>
            <p:ph type="ftr" sz="quarter" idx="11"/>
          </p:nvPr>
        </p:nvSpPr>
        <p:spPr/>
        <p:txBody>
          <a:bodyPr/>
          <a:lstStyle/>
          <a:p>
            <a:endParaRPr lang="el-G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C13958D-1C17-4A7E-B172-5E0CE6756382}" type="slidenum">
              <a:rPr lang="el-GR" smtClean="0"/>
              <a:pPr/>
              <a:t>‹#›</a:t>
            </a:fld>
            <a:endParaRPr lang="el-G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l-GR" smtClean="0"/>
              <a:t>2/3/2023</a:t>
            </a:r>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6475CB-2D7D-4124-832B-509F09A14A8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l-GR" smtClean="0"/>
              <a:t>2/3/2023</a:t>
            </a:r>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75AA7E-E006-485C-8A0D-F6BDEBAD622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l-GR" smtClean="0"/>
              <a:t>2/3/2023</a:t>
            </a:r>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05034BE-0923-4D7F-8522-F2AFDE14C28A}" type="slidenum">
              <a:rPr lang="el-GR" smtClean="0"/>
              <a:pPr/>
              <a:t>‹#›</a:t>
            </a:fld>
            <a:endParaRPr lang="el-G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l-GR" smtClean="0"/>
              <a:t>2/3/2023</a:t>
            </a:r>
            <a:endParaRPr lang="el-GR"/>
          </a:p>
        </p:txBody>
      </p:sp>
      <p:sp>
        <p:nvSpPr>
          <p:cNvPr id="5" name="Footer Placeholder 4"/>
          <p:cNvSpPr>
            <a:spLocks noGrp="1"/>
          </p:cNvSpPr>
          <p:nvPr>
            <p:ph type="ftr" sz="quarter" idx="11"/>
          </p:nvPr>
        </p:nvSpPr>
        <p:spPr>
          <a:xfrm>
            <a:off x="800100" y="6172200"/>
            <a:ext cx="4000500" cy="457200"/>
          </a:xfrm>
        </p:spPr>
        <p:txBody>
          <a:bodyPr/>
          <a:lstStyle/>
          <a:p>
            <a:endParaRPr lang="el-G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CCF9C92-B91E-4BFD-8B6A-BA74C5036DC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l-GR" smtClean="0"/>
              <a:t>2/3/2023</a:t>
            </a:r>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771370D-E5BB-42B6-A9D4-E634172ABA03}" type="slidenum">
              <a:rPr lang="el-GR" smtClean="0"/>
              <a:pPr/>
              <a:t>‹#›</a:t>
            </a:fld>
            <a:endParaRPr lang="el-G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l-GR" smtClean="0"/>
              <a:t>2/3/2023</a:t>
            </a:r>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A04212A-34DE-4119-A1B7-01E361E8D6EA}" type="slidenum">
              <a:rPr lang="el-GR" smtClean="0"/>
              <a:pPr/>
              <a:t>‹#›</a:t>
            </a:fld>
            <a:endParaRPr lang="el-G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l-GR" smtClean="0"/>
              <a:t>2/3/2023</a:t>
            </a:r>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9795EE2-16F4-46D8-AC5E-91CBDB21A35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mtClean="0"/>
              <a:t>2/3/2023</a:t>
            </a:r>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CA9C10E-7C72-4E53-8FDE-65937AFDF69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l-GR" smtClean="0"/>
              <a:t>2/3/2023</a:t>
            </a:r>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009584-34F4-4375-A194-61E59178EE6A}" type="slidenum">
              <a:rPr lang="el-GR" smtClean="0"/>
              <a:pPr/>
              <a:t>‹#›</a:t>
            </a:fld>
            <a:endParaRPr lang="el-G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l-GR" smtClean="0"/>
              <a:t>2/3/2023</a:t>
            </a:r>
            <a:endParaRPr lang="el-GR"/>
          </a:p>
        </p:txBody>
      </p:sp>
      <p:sp>
        <p:nvSpPr>
          <p:cNvPr id="6" name="Footer Placeholder 5"/>
          <p:cNvSpPr>
            <a:spLocks noGrp="1"/>
          </p:cNvSpPr>
          <p:nvPr>
            <p:ph type="ftr" sz="quarter" idx="11"/>
          </p:nvPr>
        </p:nvSpPr>
        <p:spPr>
          <a:xfrm>
            <a:off x="914400" y="6172200"/>
            <a:ext cx="3886200" cy="457200"/>
          </a:xfrm>
        </p:spPr>
        <p:txBody>
          <a:bodyPr/>
          <a:lstStyle/>
          <a:p>
            <a:endParaRPr lang="el-GR"/>
          </a:p>
        </p:txBody>
      </p:sp>
      <p:sp>
        <p:nvSpPr>
          <p:cNvPr id="7" name="Slide Number Placeholder 6"/>
          <p:cNvSpPr>
            <a:spLocks noGrp="1"/>
          </p:cNvSpPr>
          <p:nvPr>
            <p:ph type="sldNum" sz="quarter" idx="12"/>
          </p:nvPr>
        </p:nvSpPr>
        <p:spPr>
          <a:xfrm>
            <a:off x="146304" y="6208776"/>
            <a:ext cx="457200" cy="457200"/>
          </a:xfrm>
        </p:spPr>
        <p:txBody>
          <a:bodyPr/>
          <a:lstStyle/>
          <a:p>
            <a:fld id="{7E74B9CC-A379-47E3-9D1B-0510ECE13767}" type="slidenum">
              <a:rPr lang="el-GR" smtClean="0"/>
              <a:pPr/>
              <a:t>‹#›</a:t>
            </a:fld>
            <a:endParaRPr lang="el-G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l-GR" smtClean="0"/>
              <a:t>2/3/2023</a:t>
            </a:r>
            <a:endParaRPr lang="el-G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368EFAD-8D53-4847-8999-C9C396C179E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7467600" cy="922114"/>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600" dirty="0" smtClean="0">
                <a:solidFill>
                  <a:schemeClr val="accent2"/>
                </a:solidFill>
                <a:latin typeface="Mistral" pitchFamily="66" charset="0"/>
              </a:rPr>
              <a:t>                  </a:t>
            </a:r>
            <a:r>
              <a:rPr lang="el-GR" sz="4600" b="1" dirty="0" smtClean="0">
                <a:solidFill>
                  <a:srgbClr val="0070C0"/>
                </a:solidFill>
                <a:latin typeface="Mistral" pitchFamily="66" charset="0"/>
              </a:rPr>
              <a:t>ΒΕΡΟΝΑ</a:t>
            </a:r>
            <a:endParaRPr lang="el-GR" sz="4600" b="1" dirty="0">
              <a:solidFill>
                <a:srgbClr val="0070C0"/>
              </a:solidFill>
              <a:latin typeface="Mistral" pitchFamily="66" charset="0"/>
            </a:endParaRPr>
          </a:p>
        </p:txBody>
      </p:sp>
      <p:sp>
        <p:nvSpPr>
          <p:cNvPr id="6146" name="Text Box 2"/>
          <p:cNvSpPr txBox="1">
            <a:spLocks noChangeArrowheads="1"/>
          </p:cNvSpPr>
          <p:nvPr/>
        </p:nvSpPr>
        <p:spPr bwMode="auto">
          <a:xfrm>
            <a:off x="457200" y="1124745"/>
            <a:ext cx="8147248" cy="3528391"/>
          </a:xfrm>
          <a:prstGeom prst="rect">
            <a:avLst/>
          </a:prstGeom>
          <a:noFill/>
          <a:ln w="9525" cap="flat">
            <a:noFill/>
            <a:round/>
            <a:headEnd/>
            <a:tailEnd/>
          </a:ln>
          <a:effectLst/>
        </p:spPr>
        <p:txBody>
          <a:bodyPr lIns="90000" tIns="45000" rIns="90000" bIns="45000"/>
          <a:lstStyle/>
          <a:p>
            <a:pPr marL="414338" indent="-379413" algn="just" hangingPunct="1">
              <a:lnSpc>
                <a:spcPct val="100000"/>
              </a:lnSpc>
              <a:spcBef>
                <a:spcPts val="600"/>
              </a:spcBef>
              <a:spcAft>
                <a:spcPts val="1425"/>
              </a:spcAft>
              <a:buClr>
                <a:srgbClr val="6EA0B0"/>
              </a:buClr>
              <a:buSzPct val="80000"/>
              <a:buFont typeface="Wingdings 2" charset="2"/>
              <a:buChar cha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el-GR" dirty="0">
                <a:solidFill>
                  <a:schemeClr val="tx1"/>
                </a:solidFill>
                <a:latin typeface="Calibri" pitchFamily="34" charset="0"/>
              </a:rPr>
              <a:t>Η </a:t>
            </a:r>
            <a:r>
              <a:rPr lang="el-GR" b="1" dirty="0">
                <a:solidFill>
                  <a:schemeClr val="tx1"/>
                </a:solidFill>
                <a:latin typeface="Calibri" pitchFamily="34" charset="0"/>
              </a:rPr>
              <a:t>Βερόνα</a:t>
            </a:r>
            <a:r>
              <a:rPr lang="el-GR" dirty="0">
                <a:solidFill>
                  <a:schemeClr val="tx1"/>
                </a:solidFill>
                <a:latin typeface="Calibri" pitchFamily="34" charset="0"/>
              </a:rPr>
              <a:t> είναι πόλη της βόρειας Ιταλίας, έδρα της  ομώνυμης επαρχίας της περιφέρειας του Βένετο. Βρίσκεται στις όχθες του ποταμού Αδίγη. Τρία από τα έργα του Σαίξπηρ διαδραματίζονται στη Βερόνα: Ρωμαίος και Ιουλιετα, Οι δύο κύριοι της Βερόνα, και Το ημέρωμα της στρίγγλας. Η πόλη έχει βραβευθεί ως Μνημείο Παγκόσμιας Πολιτιστικής Κληρονομιάς λόγω της αστικής δομής και της αρχιτεκτονικής της.</a:t>
            </a:r>
          </a:p>
          <a:p>
            <a:pPr marL="414338" indent="-379413" algn="just" hangingPunct="1">
              <a:lnSpc>
                <a:spcPct val="100000"/>
              </a:lnSpc>
              <a:spcBef>
                <a:spcPts val="600"/>
              </a:spcBef>
              <a:spcAft>
                <a:spcPts val="1425"/>
              </a:spcAft>
              <a:buClr>
                <a:srgbClr val="6EA0B0"/>
              </a:buClr>
              <a:buSzPct val="80000"/>
              <a:buFont typeface="Wingdings 2" charset="2"/>
              <a:buChar cha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el-GR" dirty="0">
                <a:solidFill>
                  <a:schemeClr val="tx1"/>
                </a:solidFill>
                <a:latin typeface="Calibri" pitchFamily="34" charset="0"/>
              </a:rPr>
              <a:t>Η πόλη φημίζεται για τους μεσαιωνικούς θρύλους και την παραμυθένια της ατμόσφαιρα. Έχει Πανεπιστήμιο και εκκλησίες, καθώς και άλλα αξιοθέατα, όπως τα Παλάτσο ντελ Κομούνε, Παλάτσο ντελ Γκοβέρνο και το φρούριο Καστελβέκκιο (Παλιό Κάστρο, στα ιταλικά). Στις Εκκλησίες της συναντάμε περίφημη ζωγραφική της Αναγέννησης.</a:t>
            </a:r>
          </a:p>
          <a:p>
            <a:pPr marL="414338" indent="-379413" hangingPunct="1">
              <a:lnSpc>
                <a:spcPct val="100000"/>
              </a:lnSpc>
              <a:spcBef>
                <a:spcPts val="600"/>
              </a:spcBef>
              <a:spcAft>
                <a:spcPts val="1425"/>
              </a:spcAft>
              <a:buClrTx/>
              <a:buFontTx/>
              <a:buNone/>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endParaRPr lang="el-GR" dirty="0">
              <a:solidFill>
                <a:srgbClr val="FFFFFF"/>
              </a:solidFill>
            </a:endParaRPr>
          </a:p>
        </p:txBody>
      </p:sp>
      <p:pic>
        <p:nvPicPr>
          <p:cNvPr id="83970" name="Picture 2" descr="https://encrypted-tbn3.gstatic.com/images?q=tbn:ANd9GcTOxCRzDBmuJuxZCBTs13dMRHtsqGFVJGgAbqT1GaW9iCTf5e3-"/>
          <p:cNvPicPr>
            <a:picLocks noChangeAspect="1" noChangeArrowheads="1"/>
          </p:cNvPicPr>
          <p:nvPr/>
        </p:nvPicPr>
        <p:blipFill>
          <a:blip r:embed="rId3" cstate="print"/>
          <a:srcRect/>
          <a:stretch>
            <a:fillRect/>
          </a:stretch>
        </p:blipFill>
        <p:spPr bwMode="auto">
          <a:xfrm>
            <a:off x="2915816" y="4653137"/>
            <a:ext cx="2952328" cy="202953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s://1.bp.blogspot.com/-idDVt8HtBWE/WdkhEWeNnfI/AAAAAAAAgPs/gFF_giqHhuo4MlWYjgGLRHVAuG5Wiks5wCLcBGAs/s640/castle.jpg"/>
          <p:cNvPicPr>
            <a:picLocks noChangeAspect="1" noChangeArrowheads="1"/>
          </p:cNvPicPr>
          <p:nvPr/>
        </p:nvPicPr>
        <p:blipFill>
          <a:blip r:embed="rId2" cstate="print"/>
          <a:srcRect/>
          <a:stretch>
            <a:fillRect/>
          </a:stretch>
        </p:blipFill>
        <p:spPr bwMode="auto">
          <a:xfrm>
            <a:off x="323528" y="1268761"/>
            <a:ext cx="8640960" cy="5315726"/>
          </a:xfrm>
          <a:prstGeom prst="rect">
            <a:avLst/>
          </a:prstGeom>
          <a:noFill/>
        </p:spPr>
      </p:pic>
      <p:sp>
        <p:nvSpPr>
          <p:cNvPr id="4" name="Rectangle 3"/>
          <p:cNvSpPr/>
          <p:nvPr/>
        </p:nvSpPr>
        <p:spPr>
          <a:xfrm>
            <a:off x="3059832" y="260648"/>
            <a:ext cx="3312368" cy="617220"/>
          </a:xfrm>
          <a:prstGeom prst="rect">
            <a:avLst/>
          </a:prstGeom>
        </p:spPr>
        <p:txBody>
          <a:bodyPr wrap="square">
            <a:spAutoFit/>
          </a:bodyPr>
          <a:lstStyle/>
          <a:p>
            <a:r>
              <a:rPr lang="el-GR" sz="3600" b="1" dirty="0" smtClean="0">
                <a:solidFill>
                  <a:schemeClr val="accent6">
                    <a:lumMod val="75000"/>
                  </a:schemeClr>
                </a:solidFill>
                <a:latin typeface="Mistral" pitchFamily="66" charset="0"/>
              </a:rPr>
              <a:t>ΑΞΙΟΘΕΑΤΑ</a:t>
            </a:r>
          </a:p>
        </p:txBody>
      </p:sp>
      <p:sp>
        <p:nvSpPr>
          <p:cNvPr id="5" name="TextBox 4"/>
          <p:cNvSpPr txBox="1"/>
          <p:nvPr/>
        </p:nvSpPr>
        <p:spPr>
          <a:xfrm>
            <a:off x="2771800" y="764704"/>
            <a:ext cx="2448272" cy="349968"/>
          </a:xfrm>
          <a:prstGeom prst="rect">
            <a:avLst/>
          </a:prstGeom>
          <a:noFill/>
        </p:spPr>
        <p:txBody>
          <a:bodyPr wrap="square" rtlCol="0">
            <a:spAutoFit/>
          </a:bodyPr>
          <a:lstStyle/>
          <a:p>
            <a:pPr>
              <a:buFont typeface="Wingdings" pitchFamily="2" charset="2"/>
              <a:buChar char="Ø"/>
            </a:pPr>
            <a:r>
              <a:rPr lang="en-US" b="1" dirty="0" smtClean="0">
                <a:solidFill>
                  <a:schemeClr val="tx1"/>
                </a:solidFill>
              </a:rPr>
              <a:t>To </a:t>
            </a:r>
            <a:r>
              <a:rPr lang="el-GR" b="1" dirty="0" smtClean="0">
                <a:solidFill>
                  <a:schemeClr val="tx1"/>
                </a:solidFill>
              </a:rPr>
              <a:t>κάστρο</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s://1.bp.blogspot.com/-RLRoCA__xOg/Wdkhn-w8KBI/AAAAAAAAgQA/2IhF8iclGuMSPrVV6DXr6DtF22r-gCWugCLcBGAs/s640/ljublianaTromostovje.jpg"/>
          <p:cNvPicPr>
            <a:picLocks noChangeAspect="1" noChangeArrowheads="1"/>
          </p:cNvPicPr>
          <p:nvPr/>
        </p:nvPicPr>
        <p:blipFill>
          <a:blip r:embed="rId2" cstate="print"/>
          <a:srcRect/>
          <a:stretch>
            <a:fillRect/>
          </a:stretch>
        </p:blipFill>
        <p:spPr bwMode="auto">
          <a:xfrm>
            <a:off x="269159" y="1299596"/>
            <a:ext cx="8695329" cy="5297756"/>
          </a:xfrm>
          <a:prstGeom prst="rect">
            <a:avLst/>
          </a:prstGeom>
          <a:noFill/>
        </p:spPr>
      </p:pic>
      <p:sp>
        <p:nvSpPr>
          <p:cNvPr id="4" name="Rectangle 3"/>
          <p:cNvSpPr/>
          <p:nvPr/>
        </p:nvSpPr>
        <p:spPr>
          <a:xfrm>
            <a:off x="2627784" y="692696"/>
            <a:ext cx="2852127" cy="349968"/>
          </a:xfrm>
          <a:prstGeom prst="rect">
            <a:avLst/>
          </a:prstGeom>
        </p:spPr>
        <p:txBody>
          <a:bodyPr wrap="square">
            <a:spAutoFit/>
          </a:bodyPr>
          <a:lstStyle/>
          <a:p>
            <a:pPr>
              <a:buFont typeface="Wingdings" pitchFamily="2" charset="2"/>
              <a:buChar char="Ø"/>
            </a:pPr>
            <a:r>
              <a:rPr lang="el-GR" b="1" dirty="0" smtClean="0">
                <a:solidFill>
                  <a:schemeClr val="tx1"/>
                </a:solidFill>
              </a:rPr>
              <a:t>Η γέφυρα </a:t>
            </a:r>
            <a:r>
              <a:rPr lang="en-US" b="1" dirty="0" err="1" smtClean="0">
                <a:solidFill>
                  <a:schemeClr val="tx1"/>
                </a:solidFill>
              </a:rPr>
              <a:t>Tromostovje</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s://4.bp.blogspot.com/-zlIklvxFDtk/Wdkh08gPKqI/AAAAAAAAgQE/v1m0a0Y383MBIFXlsvpw1p0qlEE8kY4PgCLcBGAs/s640/ljubliana7.jpg"/>
          <p:cNvPicPr>
            <a:picLocks noChangeAspect="1" noChangeArrowheads="1"/>
          </p:cNvPicPr>
          <p:nvPr/>
        </p:nvPicPr>
        <p:blipFill>
          <a:blip r:embed="rId2" cstate="print"/>
          <a:srcRect/>
          <a:stretch>
            <a:fillRect/>
          </a:stretch>
        </p:blipFill>
        <p:spPr bwMode="auto">
          <a:xfrm>
            <a:off x="538706" y="1124744"/>
            <a:ext cx="8153733" cy="5414589"/>
          </a:xfrm>
          <a:prstGeom prst="rect">
            <a:avLst/>
          </a:prstGeom>
          <a:noFill/>
        </p:spPr>
      </p:pic>
      <p:sp>
        <p:nvSpPr>
          <p:cNvPr id="4" name="Rectangle 3"/>
          <p:cNvSpPr/>
          <p:nvPr/>
        </p:nvSpPr>
        <p:spPr>
          <a:xfrm>
            <a:off x="3419872" y="692696"/>
            <a:ext cx="1743747" cy="349968"/>
          </a:xfrm>
          <a:prstGeom prst="rect">
            <a:avLst/>
          </a:prstGeom>
        </p:spPr>
        <p:txBody>
          <a:bodyPr wrap="square">
            <a:spAutoFit/>
          </a:bodyPr>
          <a:lstStyle/>
          <a:p>
            <a:pPr>
              <a:buFont typeface="Wingdings" pitchFamily="2" charset="2"/>
              <a:buChar char="Ø"/>
            </a:pPr>
            <a:r>
              <a:rPr lang="el-GR" b="1" dirty="0" smtClean="0">
                <a:solidFill>
                  <a:schemeClr val="tx1"/>
                </a:solidFill>
              </a:rPr>
              <a:t>Πάρκο </a:t>
            </a:r>
            <a:r>
              <a:rPr lang="en-US" b="1" dirty="0" smtClean="0">
                <a:solidFill>
                  <a:schemeClr val="tx1"/>
                </a:solidFill>
              </a:rPr>
              <a:t>Tivoli</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s://4.bp.blogspot.com/-RtGAsjktb90/Wdkh80t7RJI/AAAAAAAAgQI/TYueZShk4P0IeC1kEG0SK9MYTHzNUHjvgCLcBGAs/s640/ljubliana1.jpg"/>
          <p:cNvPicPr>
            <a:picLocks noChangeAspect="1" noChangeArrowheads="1"/>
          </p:cNvPicPr>
          <p:nvPr/>
        </p:nvPicPr>
        <p:blipFill>
          <a:blip r:embed="rId2" cstate="print"/>
          <a:srcRect/>
          <a:stretch>
            <a:fillRect/>
          </a:stretch>
        </p:blipFill>
        <p:spPr bwMode="auto">
          <a:xfrm>
            <a:off x="467544" y="1196752"/>
            <a:ext cx="8344212" cy="5293359"/>
          </a:xfrm>
          <a:prstGeom prst="rect">
            <a:avLst/>
          </a:prstGeom>
          <a:noFill/>
        </p:spPr>
      </p:pic>
      <p:sp>
        <p:nvSpPr>
          <p:cNvPr id="4" name="Rectangle 3"/>
          <p:cNvSpPr/>
          <p:nvPr/>
        </p:nvSpPr>
        <p:spPr>
          <a:xfrm>
            <a:off x="2771800" y="548680"/>
            <a:ext cx="3077313" cy="349968"/>
          </a:xfrm>
          <a:prstGeom prst="rect">
            <a:avLst/>
          </a:prstGeom>
        </p:spPr>
        <p:txBody>
          <a:bodyPr wrap="square">
            <a:spAutoFit/>
          </a:bodyPr>
          <a:lstStyle/>
          <a:p>
            <a:pPr>
              <a:buFont typeface="Wingdings" pitchFamily="2" charset="2"/>
              <a:buChar char="Ø"/>
            </a:pPr>
            <a:r>
              <a:rPr lang="el-GR" b="1" dirty="0" smtClean="0">
                <a:solidFill>
                  <a:schemeClr val="tx1"/>
                </a:solidFill>
              </a:rPr>
              <a:t>Η γέφυρα του δράκου</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700" dirty="0">
                <a:solidFill>
                  <a:srgbClr val="FF0000"/>
                </a:solidFill>
                <a:latin typeface="Mistral" panose="03090702030407020403" pitchFamily="66" charset="0"/>
              </a:rPr>
              <a:t>Η ΟΜΑΔΑ ΜΑΣ</a:t>
            </a:r>
            <a:endParaRPr lang="el-GR" sz="2700" dirty="0">
              <a:solidFill>
                <a:srgbClr val="FF0000"/>
              </a:solidFill>
              <a:latin typeface="Mistral" panose="03090702030407020403" pitchFamily="66" charset="0"/>
            </a:endParaRPr>
          </a:p>
        </p:txBody>
      </p:sp>
      <p:sp>
        <p:nvSpPr>
          <p:cNvPr id="3" name="Θέση περιεχομένου 2"/>
          <p:cNvSpPr>
            <a:spLocks noGrp="1"/>
          </p:cNvSpPr>
          <p:nvPr>
            <p:ph idx="1"/>
          </p:nvPr>
        </p:nvSpPr>
        <p:spPr/>
        <p:txBody>
          <a:bodyPr/>
          <a:lstStyle/>
          <a:p>
            <a:r>
              <a:rPr lang="el-GR" dirty="0" smtClean="0"/>
              <a:t>ΠΑΤΡΑΚΗ ΑΝΘΗ</a:t>
            </a:r>
          </a:p>
          <a:p>
            <a:r>
              <a:rPr lang="el-GR" dirty="0" smtClean="0"/>
              <a:t>ΧΑΤΖΗΣΤΑΜΑΤΑΚΗ ΔΗΜΗΤΡΑ</a:t>
            </a:r>
          </a:p>
          <a:p>
            <a:endParaRPr lang="el-GR" dirty="0"/>
          </a:p>
        </p:txBody>
      </p:sp>
    </p:spTree>
    <p:extLst>
      <p:ext uri="{BB962C8B-B14F-4D97-AF65-F5344CB8AC3E}">
        <p14:creationId xmlns:p14="http://schemas.microsoft.com/office/powerpoint/2010/main" val="350149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274638"/>
            <a:ext cx="7467600" cy="1143000"/>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600" b="1" dirty="0" smtClean="0">
                <a:solidFill>
                  <a:srgbClr val="C20C74"/>
                </a:solidFill>
                <a:latin typeface="Mistral" pitchFamily="66" charset="0"/>
              </a:rPr>
              <a:t>           </a:t>
            </a:r>
            <a:r>
              <a:rPr lang="el-GR" sz="4600" b="1" dirty="0" smtClean="0">
                <a:solidFill>
                  <a:srgbClr val="C20C74"/>
                </a:solidFill>
                <a:latin typeface="Mistral" pitchFamily="66" charset="0"/>
              </a:rPr>
              <a:t>Η ΙΣΤΟΡΙΑ </a:t>
            </a:r>
            <a:r>
              <a:rPr lang="en-US" sz="4600" b="1" dirty="0" smtClean="0">
                <a:solidFill>
                  <a:srgbClr val="C20C74"/>
                </a:solidFill>
                <a:latin typeface="Mistral" pitchFamily="66" charset="0"/>
              </a:rPr>
              <a:t>TH</a:t>
            </a:r>
            <a:r>
              <a:rPr lang="el-GR" sz="4600" b="1" dirty="0" smtClean="0">
                <a:solidFill>
                  <a:srgbClr val="C20C74"/>
                </a:solidFill>
                <a:latin typeface="Mistral" pitchFamily="66" charset="0"/>
              </a:rPr>
              <a:t>Σ ΒΕΡΟΝΑΣ</a:t>
            </a:r>
            <a:endParaRPr lang="el-GR" sz="4600" b="1" dirty="0">
              <a:solidFill>
                <a:srgbClr val="C20C74"/>
              </a:solidFill>
              <a:latin typeface="Mistral" pitchFamily="66" charset="0"/>
            </a:endParaRPr>
          </a:p>
        </p:txBody>
      </p:sp>
      <p:sp>
        <p:nvSpPr>
          <p:cNvPr id="7170" name="Text Box 2"/>
          <p:cNvSpPr txBox="1">
            <a:spLocks noChangeArrowheads="1"/>
          </p:cNvSpPr>
          <p:nvPr/>
        </p:nvSpPr>
        <p:spPr bwMode="auto">
          <a:xfrm>
            <a:off x="457200" y="1412777"/>
            <a:ext cx="8147248" cy="2808312"/>
          </a:xfrm>
          <a:prstGeom prst="rect">
            <a:avLst/>
          </a:prstGeom>
          <a:noFill/>
          <a:ln w="9525" cap="flat">
            <a:noFill/>
            <a:round/>
            <a:headEnd/>
            <a:tailEnd/>
          </a:ln>
          <a:effectLst/>
        </p:spPr>
        <p:txBody>
          <a:bodyPr lIns="90000" tIns="45000" rIns="90000" bIns="45000"/>
          <a:lstStyle/>
          <a:p>
            <a:pPr marL="414338" indent="-379413" hangingPunct="1">
              <a:lnSpc>
                <a:spcPct val="100000"/>
              </a:lnSpc>
              <a:spcBef>
                <a:spcPts val="600"/>
              </a:spcBef>
              <a:spcAft>
                <a:spcPts val="1425"/>
              </a:spcAft>
              <a:buClr>
                <a:srgbClr val="6EA0B0"/>
              </a:buClr>
              <a:buSzPct val="80000"/>
              <a:buFont typeface="Wingdings 2" charset="2"/>
              <a:buChar cha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el-GR" sz="2000" dirty="0">
                <a:solidFill>
                  <a:schemeClr val="tx1"/>
                </a:solidFill>
                <a:latin typeface="+mn-lt"/>
              </a:rPr>
              <a:t>Οι ακριβείς λεπτομέρειες της πρώιμης ιστορίας της Βερόνας παραμένουν ακόμα ένα μυστήριο. Είναι χτισμένη από τους Ρωμαίους τον 1ο αι. Π.χ. Στις όχθες του ποταμού Αδίγη σα φρούριο στρατηγικής σημασίας. </a:t>
            </a:r>
          </a:p>
          <a:p>
            <a:pPr marL="414338" indent="-379413" hangingPunct="1">
              <a:lnSpc>
                <a:spcPct val="100000"/>
              </a:lnSpc>
              <a:spcBef>
                <a:spcPts val="600"/>
              </a:spcBef>
              <a:spcAft>
                <a:spcPts val="1425"/>
              </a:spcAft>
              <a:buClr>
                <a:srgbClr val="6EA0B0"/>
              </a:buClr>
              <a:buSzPct val="80000"/>
              <a:buFont typeface="Wingdings 2" charset="2"/>
              <a:buChar char=""/>
              <a:tabLst>
                <a:tab pos="414338" algn="l"/>
                <a:tab pos="862013" algn="l"/>
                <a:tab pos="1311275" algn="l"/>
                <a:tab pos="1760538" algn="l"/>
                <a:tab pos="2209800" algn="l"/>
                <a:tab pos="2659063" algn="l"/>
                <a:tab pos="3108325" algn="l"/>
                <a:tab pos="3557588" algn="l"/>
                <a:tab pos="4006850" algn="l"/>
                <a:tab pos="4456113" algn="l"/>
                <a:tab pos="4905375" algn="l"/>
                <a:tab pos="5354638" algn="l"/>
                <a:tab pos="5803900" algn="l"/>
                <a:tab pos="6253163" algn="l"/>
                <a:tab pos="6702425" algn="l"/>
                <a:tab pos="7151688" algn="l"/>
                <a:tab pos="7600950" algn="l"/>
                <a:tab pos="8050213" algn="l"/>
                <a:tab pos="8499475" algn="l"/>
                <a:tab pos="8948738" algn="l"/>
                <a:tab pos="9398000" algn="l"/>
              </a:tabLst>
            </a:pPr>
            <a:r>
              <a:rPr lang="el-GR" sz="2000" dirty="0">
                <a:solidFill>
                  <a:schemeClr val="tx1"/>
                </a:solidFill>
                <a:latin typeface="+mn-lt"/>
              </a:rPr>
              <a:t>Στο Μεσαίωνα (8ος-14ος αι.) , γνώρισε μεγάλη ακμή που κορυφώθηκε από τον 15ο ως </a:t>
            </a:r>
            <a:r>
              <a:rPr lang="el-GR" sz="2000" dirty="0" smtClean="0">
                <a:solidFill>
                  <a:schemeClr val="tx1"/>
                </a:solidFill>
                <a:latin typeface="+mn-lt"/>
              </a:rPr>
              <a:t>τον 18ο </a:t>
            </a:r>
            <a:r>
              <a:rPr lang="el-GR" sz="2000" dirty="0">
                <a:solidFill>
                  <a:schemeClr val="tx1"/>
                </a:solidFill>
                <a:latin typeface="+mn-lt"/>
              </a:rPr>
              <a:t>αιώνα </a:t>
            </a:r>
            <a:r>
              <a:rPr lang="el-GR" sz="2000" dirty="0" smtClean="0">
                <a:solidFill>
                  <a:schemeClr val="tx1"/>
                </a:solidFill>
                <a:latin typeface="+mn-lt"/>
              </a:rPr>
              <a:t>οπότε  </a:t>
            </a:r>
            <a:r>
              <a:rPr lang="el-GR" sz="2000" dirty="0">
                <a:solidFill>
                  <a:schemeClr val="tx1"/>
                </a:solidFill>
                <a:latin typeface="+mn-lt"/>
              </a:rPr>
              <a:t>αποτέλεσε τμήμα της Γαληνοτάτης Δημοκρατίας της Βενετίας. Το 1866 η Βερόνα ενσωματώθηκε στο βασίλειο της Ιταλίας.</a:t>
            </a:r>
          </a:p>
        </p:txBody>
      </p:sp>
      <p:pic>
        <p:nvPicPr>
          <p:cNvPr id="7171" name="Picture 3"/>
          <p:cNvPicPr>
            <a:picLocks noChangeAspect="1" noChangeArrowheads="1"/>
          </p:cNvPicPr>
          <p:nvPr/>
        </p:nvPicPr>
        <p:blipFill>
          <a:blip r:embed="rId3" cstate="print"/>
          <a:srcRect/>
          <a:stretch>
            <a:fillRect/>
          </a:stretch>
        </p:blipFill>
        <p:spPr bwMode="auto">
          <a:xfrm>
            <a:off x="251520" y="4221088"/>
            <a:ext cx="4104456" cy="2160240"/>
          </a:xfrm>
          <a:prstGeom prst="rect">
            <a:avLst/>
          </a:prstGeom>
          <a:noFill/>
          <a:ln w="9525" cap="flat">
            <a:noFill/>
            <a:round/>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4644008" y="4221088"/>
            <a:ext cx="3672408" cy="225908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274638"/>
            <a:ext cx="7467600" cy="1143000"/>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4600" b="1" dirty="0" smtClean="0">
                <a:solidFill>
                  <a:srgbClr val="4A8747"/>
                </a:solidFill>
                <a:latin typeface="Mistral" pitchFamily="66" charset="0"/>
              </a:rPr>
              <a:t>         ΤΟ ΚΛΙΜΑ ΤΗΣ ΒΕΡΟΝΑΣ</a:t>
            </a:r>
            <a:endParaRPr lang="el-GR" sz="4600" b="1" dirty="0">
              <a:solidFill>
                <a:srgbClr val="4A8747"/>
              </a:solidFill>
              <a:latin typeface="Mistral" pitchFamily="66" charset="0"/>
            </a:endParaRPr>
          </a:p>
        </p:txBody>
      </p:sp>
      <p:pic>
        <p:nvPicPr>
          <p:cNvPr id="8194" name="Picture 2"/>
          <p:cNvPicPr>
            <a:picLocks noChangeAspect="1" noChangeArrowheads="1"/>
          </p:cNvPicPr>
          <p:nvPr/>
        </p:nvPicPr>
        <p:blipFill>
          <a:blip r:embed="rId3" cstate="print"/>
          <a:srcRect/>
          <a:stretch>
            <a:fillRect/>
          </a:stretch>
        </p:blipFill>
        <p:spPr bwMode="auto">
          <a:xfrm>
            <a:off x="323850" y="4005263"/>
            <a:ext cx="2581275" cy="1771650"/>
          </a:xfrm>
          <a:prstGeom prst="rect">
            <a:avLst/>
          </a:prstGeom>
          <a:noFill/>
          <a:ln w="9525" cap="flat">
            <a:noFill/>
            <a:round/>
            <a:headEnd/>
            <a:tailEnd/>
          </a:ln>
          <a:effectLst/>
        </p:spPr>
      </p:pic>
      <p:sp>
        <p:nvSpPr>
          <p:cNvPr id="8195" name="Rectangle 3"/>
          <p:cNvSpPr>
            <a:spLocks noChangeArrowheads="1"/>
          </p:cNvSpPr>
          <p:nvPr/>
        </p:nvSpPr>
        <p:spPr bwMode="auto">
          <a:xfrm>
            <a:off x="522288" y="1368425"/>
            <a:ext cx="8298184" cy="1752872"/>
          </a:xfrm>
          <a:prstGeom prst="rect">
            <a:avLst/>
          </a:prstGeom>
          <a:noFill/>
          <a:ln w="9525" cap="flat">
            <a:noFill/>
            <a:round/>
            <a:headEnd/>
            <a:tailEnd/>
          </a:ln>
          <a:effectLst/>
        </p:spPr>
        <p:txBody>
          <a:bodyPr wrap="square"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solidFill>
                  <a:schemeClr val="tx1"/>
                </a:solidFill>
                <a:latin typeface="+mj-lt"/>
              </a:rPr>
              <a:t>Η Βερόνα έχει καθαρά ηπειρωτικό κλίμα κάτι που χαρακτηρίζει τις εσωτερικές πεδιάδες της Βενετίας με θερμά καλοκαίρια και παγωμένους χειμώνες παρά το γεγονός ότι στην περιοχή βρίσκεται η Λίμνη Γκάρντα που μετριάζει τα φαινόμενα. Η περιοχή περιέχει υψηλά ποσοστά υγρασίας και η ομίχλη είναι έντονη ειδικά τους χειμερινούς μήνες τις πρωινές ώρες, όμως τα φαινόμενα έχουν ελαττωθεί τα τελευταία χρόνια.</a:t>
            </a:r>
          </a:p>
        </p:txBody>
      </p:sp>
      <p:pic>
        <p:nvPicPr>
          <p:cNvPr id="8196" name="Picture 4"/>
          <p:cNvPicPr>
            <a:picLocks noChangeAspect="1" noChangeArrowheads="1"/>
          </p:cNvPicPr>
          <p:nvPr/>
        </p:nvPicPr>
        <p:blipFill>
          <a:blip r:embed="rId4" cstate="print"/>
          <a:srcRect/>
          <a:stretch>
            <a:fillRect/>
          </a:stretch>
        </p:blipFill>
        <p:spPr bwMode="auto">
          <a:xfrm>
            <a:off x="3203575" y="4005263"/>
            <a:ext cx="2847975" cy="1600200"/>
          </a:xfrm>
          <a:prstGeom prst="rect">
            <a:avLst/>
          </a:prstGeom>
          <a:noFill/>
          <a:ln w="9525" cap="flat">
            <a:noFill/>
            <a:round/>
            <a:headEnd/>
            <a:tailEnd/>
          </a:ln>
          <a:effectLst/>
        </p:spPr>
      </p:pic>
      <p:pic>
        <p:nvPicPr>
          <p:cNvPr id="8197" name="Picture 5"/>
          <p:cNvPicPr>
            <a:picLocks noChangeAspect="1" noChangeArrowheads="1"/>
          </p:cNvPicPr>
          <p:nvPr/>
        </p:nvPicPr>
        <p:blipFill>
          <a:blip r:embed="rId5" cstate="print"/>
          <a:srcRect/>
          <a:stretch>
            <a:fillRect/>
          </a:stretch>
        </p:blipFill>
        <p:spPr bwMode="auto">
          <a:xfrm>
            <a:off x="6372225" y="3860800"/>
            <a:ext cx="2600325" cy="17526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1640" y="332656"/>
            <a:ext cx="6227987" cy="792205"/>
          </a:xfrm>
          <a:prstGeom prst="rect">
            <a:avLst/>
          </a:prstGeom>
          <a:noFill/>
          <a:ln w="57150">
            <a:solidFill>
              <a:schemeClr val="tx1"/>
            </a:solidFill>
          </a:ln>
        </p:spPr>
        <p:txBody>
          <a:bodyPr wrap="square" rtlCol="0">
            <a:spAutoFit/>
          </a:bodyPr>
          <a:lstStyle/>
          <a:p>
            <a:r>
              <a:rPr lang="el-GR" sz="4800" dirty="0" smtClean="0">
                <a:solidFill>
                  <a:schemeClr val="tx1"/>
                </a:solidFill>
                <a:latin typeface="Mistral" pitchFamily="66" charset="0"/>
              </a:rPr>
              <a:t>         ΑΞΙΟΘΕΑΤΑ </a:t>
            </a:r>
            <a:endParaRPr lang="el-GR" sz="4800" dirty="0">
              <a:latin typeface="Mistral" pitchFamily="66" charset="0"/>
            </a:endParaRPr>
          </a:p>
        </p:txBody>
      </p:sp>
      <p:sp>
        <p:nvSpPr>
          <p:cNvPr id="5" name="Rectangle 4"/>
          <p:cNvSpPr/>
          <p:nvPr/>
        </p:nvSpPr>
        <p:spPr>
          <a:xfrm>
            <a:off x="1403648" y="1196752"/>
            <a:ext cx="5422879" cy="349968"/>
          </a:xfrm>
          <a:prstGeom prst="rect">
            <a:avLst/>
          </a:prstGeom>
        </p:spPr>
        <p:txBody>
          <a:bodyPr wrap="square">
            <a:spAutoFit/>
          </a:bodyPr>
          <a:lstStyle/>
          <a:p>
            <a:pPr>
              <a:buFont typeface="Wingdings" pitchFamily="2" charset="2"/>
              <a:buChar char="Ø"/>
            </a:pPr>
            <a:r>
              <a:rPr lang="el-GR" b="1" dirty="0" smtClean="0"/>
              <a:t>Η </a:t>
            </a:r>
            <a:r>
              <a:rPr lang="el-GR" b="1" dirty="0" smtClean="0">
                <a:solidFill>
                  <a:schemeClr val="tx1"/>
                </a:solidFill>
                <a:latin typeface="+mn-lt"/>
              </a:rPr>
              <a:t>Αρένα της Βερόνας (Arena di Verona)</a:t>
            </a:r>
            <a:endParaRPr lang="el-GR" b="1" dirty="0">
              <a:solidFill>
                <a:schemeClr val="tx1"/>
              </a:solidFill>
              <a:latin typeface="+mn-lt"/>
            </a:endParaRPr>
          </a:p>
        </p:txBody>
      </p:sp>
      <p:pic>
        <p:nvPicPr>
          <p:cNvPr id="6" name="Picture 2" descr="Arena di Verona"/>
          <p:cNvPicPr>
            <a:picLocks noChangeAspect="1" noChangeArrowheads="1"/>
          </p:cNvPicPr>
          <p:nvPr/>
        </p:nvPicPr>
        <p:blipFill>
          <a:blip r:embed="rId2" cstate="print"/>
          <a:srcRect/>
          <a:stretch>
            <a:fillRect/>
          </a:stretch>
        </p:blipFill>
        <p:spPr bwMode="auto">
          <a:xfrm>
            <a:off x="755576" y="1628800"/>
            <a:ext cx="7848872" cy="496819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548680"/>
            <a:ext cx="6768752" cy="378565"/>
          </a:xfrm>
          <a:prstGeom prst="rect">
            <a:avLst/>
          </a:prstGeom>
        </p:spPr>
        <p:txBody>
          <a:bodyPr wrap="square">
            <a:spAutoFit/>
          </a:bodyPr>
          <a:lstStyle/>
          <a:p>
            <a:pPr>
              <a:buFont typeface="Wingdings" pitchFamily="2" charset="2"/>
              <a:buChar char="Ø"/>
            </a:pPr>
            <a:r>
              <a:rPr lang="el-GR" sz="2000" b="1" dirty="0" smtClean="0">
                <a:solidFill>
                  <a:schemeClr val="tx1"/>
                </a:solidFill>
                <a:latin typeface="+mn-lt"/>
              </a:rPr>
              <a:t>Το κάστρο και  Museo di Castelvecchio</a:t>
            </a:r>
            <a:endParaRPr lang="el-GR" sz="2000" b="1" dirty="0">
              <a:solidFill>
                <a:schemeClr val="tx1"/>
              </a:solidFill>
              <a:latin typeface="+mn-lt"/>
            </a:endParaRPr>
          </a:p>
        </p:txBody>
      </p:sp>
      <p:pic>
        <p:nvPicPr>
          <p:cNvPr id="115716" name="Picture 4" descr="Castelvecchio, Verona"/>
          <p:cNvPicPr>
            <a:picLocks noChangeAspect="1" noChangeArrowheads="1"/>
          </p:cNvPicPr>
          <p:nvPr/>
        </p:nvPicPr>
        <p:blipFill>
          <a:blip r:embed="rId2" cstate="print"/>
          <a:srcRect/>
          <a:stretch>
            <a:fillRect/>
          </a:stretch>
        </p:blipFill>
        <p:spPr bwMode="auto">
          <a:xfrm>
            <a:off x="395536" y="1166837"/>
            <a:ext cx="8532578" cy="535850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Piazza Delle Erbe, Verona, Italy"/>
          <p:cNvPicPr>
            <a:picLocks noChangeAspect="1" noChangeArrowheads="1"/>
          </p:cNvPicPr>
          <p:nvPr/>
        </p:nvPicPr>
        <p:blipFill>
          <a:blip r:embed="rId2" cstate="print"/>
          <a:srcRect/>
          <a:stretch>
            <a:fillRect/>
          </a:stretch>
        </p:blipFill>
        <p:spPr bwMode="auto">
          <a:xfrm>
            <a:off x="539552" y="908720"/>
            <a:ext cx="3744416" cy="5613883"/>
          </a:xfrm>
          <a:prstGeom prst="rect">
            <a:avLst/>
          </a:prstGeom>
          <a:noFill/>
        </p:spPr>
      </p:pic>
      <p:pic>
        <p:nvPicPr>
          <p:cNvPr id="117764" name="Picture 4" descr="https://lh3.googleusercontent.com/wxianZ6FHqKoGruOX1VHjNRSuxx1mfJazCIPtkIqBSAu1mWUOkkaVzHjBTnGUggExjht3wPjWeSkdGjOopISYZ9PvRDapN_dmAwDeB9T"/>
          <p:cNvPicPr>
            <a:picLocks noChangeAspect="1" noChangeArrowheads="1"/>
          </p:cNvPicPr>
          <p:nvPr/>
        </p:nvPicPr>
        <p:blipFill>
          <a:blip r:embed="rId3" cstate="print"/>
          <a:srcRect/>
          <a:stretch>
            <a:fillRect/>
          </a:stretch>
        </p:blipFill>
        <p:spPr bwMode="auto">
          <a:xfrm>
            <a:off x="4534620" y="3645023"/>
            <a:ext cx="4285852" cy="2852041"/>
          </a:xfrm>
          <a:prstGeom prst="rect">
            <a:avLst/>
          </a:prstGeom>
          <a:noFill/>
        </p:spPr>
      </p:pic>
      <p:pic>
        <p:nvPicPr>
          <p:cNvPr id="117766" name="Picture 6" descr="Piazza delle Erbe - Piazze e porte di Verona"/>
          <p:cNvPicPr>
            <a:picLocks noChangeAspect="1" noChangeArrowheads="1"/>
          </p:cNvPicPr>
          <p:nvPr/>
        </p:nvPicPr>
        <p:blipFill>
          <a:blip r:embed="rId4" cstate="print"/>
          <a:srcRect/>
          <a:stretch>
            <a:fillRect/>
          </a:stretch>
        </p:blipFill>
        <p:spPr bwMode="auto">
          <a:xfrm>
            <a:off x="4644008" y="980728"/>
            <a:ext cx="3991880" cy="2661253"/>
          </a:xfrm>
          <a:prstGeom prst="rect">
            <a:avLst/>
          </a:prstGeom>
          <a:noFill/>
        </p:spPr>
      </p:pic>
      <p:sp>
        <p:nvSpPr>
          <p:cNvPr id="6" name="Rectangle 5"/>
          <p:cNvSpPr/>
          <p:nvPr/>
        </p:nvSpPr>
        <p:spPr>
          <a:xfrm>
            <a:off x="2267744" y="476672"/>
            <a:ext cx="4607223" cy="378565"/>
          </a:xfrm>
          <a:prstGeom prst="rect">
            <a:avLst/>
          </a:prstGeom>
        </p:spPr>
        <p:txBody>
          <a:bodyPr wrap="none">
            <a:spAutoFit/>
          </a:bodyPr>
          <a:lstStyle/>
          <a:p>
            <a:pPr>
              <a:buFont typeface="Wingdings" pitchFamily="2" charset="2"/>
              <a:buChar char="Ø"/>
            </a:pPr>
            <a:r>
              <a:rPr lang="el-GR" sz="2000" dirty="0" smtClean="0">
                <a:solidFill>
                  <a:schemeClr val="tx1"/>
                </a:solidFill>
                <a:latin typeface="+mn-lt"/>
              </a:rPr>
              <a:t>Piazza delle Erbe µε την υπαίθρια αγορά</a:t>
            </a:r>
            <a:endParaRPr lang="el-GR" sz="2000" dirty="0">
              <a:solidFill>
                <a:schemeClr val="tx1"/>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l-GR" smtClean="0"/>
              <a:t>2/3/2023</a:t>
            </a:r>
            <a:endParaRPr lang="el-GR"/>
          </a:p>
        </p:txBody>
      </p:sp>
      <p:pic>
        <p:nvPicPr>
          <p:cNvPr id="118786" name="Picture 2" descr="Βερόνα, εκεί που το μπαλκόνι της Ιουλιέτας περιμένει τους ..."/>
          <p:cNvPicPr>
            <a:picLocks noChangeAspect="1" noChangeArrowheads="1"/>
          </p:cNvPicPr>
          <p:nvPr/>
        </p:nvPicPr>
        <p:blipFill>
          <a:blip r:embed="rId2" cstate="print"/>
          <a:srcRect/>
          <a:stretch>
            <a:fillRect/>
          </a:stretch>
        </p:blipFill>
        <p:spPr bwMode="auto">
          <a:xfrm>
            <a:off x="287051" y="980728"/>
            <a:ext cx="8605429" cy="5580882"/>
          </a:xfrm>
          <a:prstGeom prst="rect">
            <a:avLst/>
          </a:prstGeom>
          <a:noFill/>
        </p:spPr>
      </p:pic>
      <p:sp>
        <p:nvSpPr>
          <p:cNvPr id="4" name="TextBox 3"/>
          <p:cNvSpPr txBox="1"/>
          <p:nvPr/>
        </p:nvSpPr>
        <p:spPr>
          <a:xfrm>
            <a:off x="1331640" y="548680"/>
            <a:ext cx="2909836" cy="349968"/>
          </a:xfrm>
          <a:prstGeom prst="rect">
            <a:avLst/>
          </a:prstGeom>
          <a:noFill/>
        </p:spPr>
        <p:txBody>
          <a:bodyPr wrap="none" rtlCol="0">
            <a:spAutoFit/>
          </a:bodyPr>
          <a:lstStyle/>
          <a:p>
            <a:pPr>
              <a:buFont typeface="Wingdings" pitchFamily="2" charset="2"/>
              <a:buChar char="Ø"/>
            </a:pPr>
            <a:r>
              <a:rPr lang="el-GR" dirty="0" smtClean="0">
                <a:solidFill>
                  <a:schemeClr val="tx1"/>
                </a:solidFill>
                <a:latin typeface="+mj-lt"/>
              </a:rPr>
              <a:t>Το μπαλκόνι της Ιουλιέττας</a:t>
            </a:r>
            <a:endParaRPr lang="el-GR" dirty="0">
              <a:solidFill>
                <a:schemeClr val="tx1"/>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74638"/>
            <a:ext cx="7467600" cy="850106"/>
          </a:xfrm>
          <a:ln/>
        </p:spPr>
        <p:txBody>
          <a:bodyPr>
            <a:normAutofit/>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4400" dirty="0" smtClean="0">
                <a:solidFill>
                  <a:srgbClr val="C20C74"/>
                </a:solidFill>
                <a:latin typeface="Mistral" pitchFamily="66" charset="0"/>
              </a:rPr>
              <a:t>              </a:t>
            </a:r>
            <a:r>
              <a:rPr lang="el-GR" sz="4400" b="1" dirty="0" smtClean="0">
                <a:solidFill>
                  <a:srgbClr val="C20C74"/>
                </a:solidFill>
                <a:latin typeface="Mistral" pitchFamily="66" charset="0"/>
              </a:rPr>
              <a:t>ΛΟΥΜΠΛΙΑΝΑ</a:t>
            </a:r>
            <a:endParaRPr lang="el-GR" sz="4400" b="1" dirty="0">
              <a:solidFill>
                <a:srgbClr val="C20C74"/>
              </a:solidFill>
              <a:latin typeface="Mistral" pitchFamily="66" charset="0"/>
            </a:endParaRPr>
          </a:p>
        </p:txBody>
      </p:sp>
      <p:pic>
        <p:nvPicPr>
          <p:cNvPr id="9218" name="Picture 2"/>
          <p:cNvPicPr>
            <a:picLocks noChangeAspect="1" noChangeArrowheads="1"/>
          </p:cNvPicPr>
          <p:nvPr/>
        </p:nvPicPr>
        <p:blipFill>
          <a:blip r:embed="rId3" cstate="print"/>
          <a:srcRect/>
          <a:stretch>
            <a:fillRect/>
          </a:stretch>
        </p:blipFill>
        <p:spPr bwMode="auto">
          <a:xfrm>
            <a:off x="287338" y="4005064"/>
            <a:ext cx="3095136" cy="1929011"/>
          </a:xfrm>
          <a:prstGeom prst="rect">
            <a:avLst/>
          </a:prstGeom>
          <a:noFill/>
          <a:ln w="9525" cap="flat">
            <a:noFill/>
            <a:round/>
            <a:headEnd/>
            <a:tailEnd/>
          </a:ln>
          <a:effectLst/>
        </p:spPr>
      </p:pic>
      <p:sp>
        <p:nvSpPr>
          <p:cNvPr id="9219" name="Rectangle 3"/>
          <p:cNvSpPr>
            <a:spLocks noChangeArrowheads="1"/>
          </p:cNvSpPr>
          <p:nvPr/>
        </p:nvSpPr>
        <p:spPr bwMode="auto">
          <a:xfrm>
            <a:off x="539750" y="2060575"/>
            <a:ext cx="8604250" cy="2835275"/>
          </a:xfrm>
          <a:prstGeom prst="rect">
            <a:avLst/>
          </a:prstGeom>
          <a:noFill/>
          <a:ln w="9525" cap="flat">
            <a:noFill/>
            <a:round/>
            <a:headEnd/>
            <a:tailEnd/>
          </a:ln>
          <a:effectLst/>
        </p:spPr>
        <p:txBody>
          <a:bodyPr wrap="none" anchor="ctr"/>
          <a:lstStyle/>
          <a:p>
            <a:endParaRPr lang="el-GR"/>
          </a:p>
        </p:txBody>
      </p:sp>
      <p:pic>
        <p:nvPicPr>
          <p:cNvPr id="9220" name="Picture 4"/>
          <p:cNvPicPr>
            <a:picLocks noChangeAspect="1" noChangeArrowheads="1"/>
          </p:cNvPicPr>
          <p:nvPr/>
        </p:nvPicPr>
        <p:blipFill>
          <a:blip r:embed="rId4" cstate="print"/>
          <a:srcRect/>
          <a:stretch>
            <a:fillRect/>
          </a:stretch>
        </p:blipFill>
        <p:spPr bwMode="auto">
          <a:xfrm>
            <a:off x="3348038" y="4149080"/>
            <a:ext cx="2756074" cy="2064395"/>
          </a:xfrm>
          <a:prstGeom prst="rect">
            <a:avLst/>
          </a:prstGeom>
          <a:noFill/>
          <a:ln w="9525" cap="flat">
            <a:noFill/>
            <a:round/>
            <a:headEnd/>
            <a:tailEnd/>
          </a:ln>
          <a:effectLst/>
        </p:spPr>
      </p:pic>
      <p:pic>
        <p:nvPicPr>
          <p:cNvPr id="9221" name="Picture 5"/>
          <p:cNvPicPr>
            <a:picLocks noChangeAspect="1" noChangeArrowheads="1"/>
          </p:cNvPicPr>
          <p:nvPr/>
        </p:nvPicPr>
        <p:blipFill>
          <a:blip r:embed="rId5" cstate="print"/>
          <a:srcRect/>
          <a:stretch>
            <a:fillRect/>
          </a:stretch>
        </p:blipFill>
        <p:spPr bwMode="auto">
          <a:xfrm>
            <a:off x="6070599" y="3944938"/>
            <a:ext cx="3064839" cy="1716310"/>
          </a:xfrm>
          <a:prstGeom prst="rect">
            <a:avLst/>
          </a:prstGeom>
          <a:noFill/>
          <a:ln w="9525" cap="flat">
            <a:noFill/>
            <a:round/>
            <a:headEnd/>
            <a:tailEnd/>
          </a:ln>
          <a:effectLst/>
        </p:spPr>
      </p:pic>
      <p:sp>
        <p:nvSpPr>
          <p:cNvPr id="9222" name="Text Box 6"/>
          <p:cNvSpPr txBox="1">
            <a:spLocks noChangeArrowheads="1"/>
          </p:cNvSpPr>
          <p:nvPr/>
        </p:nvSpPr>
        <p:spPr bwMode="auto">
          <a:xfrm>
            <a:off x="467544" y="1152525"/>
            <a:ext cx="8064896" cy="2378075"/>
          </a:xfrm>
          <a:prstGeom prst="rect">
            <a:avLst/>
          </a:prstGeom>
          <a:noFill/>
          <a:ln w="9525" cap="flat">
            <a:noFill/>
            <a:round/>
            <a:headEnd/>
            <a:tailEnd/>
          </a:ln>
          <a:effectLst/>
        </p:spPr>
        <p:txBody>
          <a:bodyPr lIns="90000" tIns="62640" rIns="90000" bIns="45000"/>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dirty="0">
                <a:solidFill>
                  <a:srgbClr val="FFFFFF"/>
                </a:solidFill>
              </a:rPr>
              <a:t>Η</a:t>
            </a:r>
            <a:r>
              <a:rPr lang="el-GR" sz="2000" dirty="0">
                <a:solidFill>
                  <a:srgbClr val="FFFFFF"/>
                </a:solidFill>
                <a:latin typeface="+mn-lt"/>
              </a:rPr>
              <a:t> </a:t>
            </a:r>
            <a:r>
              <a:rPr lang="el-GR" sz="2000" b="1" dirty="0">
                <a:solidFill>
                  <a:schemeClr val="tx1"/>
                </a:solidFill>
                <a:latin typeface="+mn-lt"/>
              </a:rPr>
              <a:t>Λιουμπλιάνα</a:t>
            </a:r>
            <a:r>
              <a:rPr lang="el-GR" sz="2000" dirty="0">
                <a:solidFill>
                  <a:schemeClr val="tx1"/>
                </a:solidFill>
                <a:latin typeface="+mn-lt"/>
              </a:rPr>
              <a:t>  είναι πρωτεύουσα της Σλοβενίας και βρίσκεται στο κεντρικό τμήμα της χώρας. Έχει πληθυσμό περίπου 300.000 κατοίκους.</a:t>
            </a:r>
          </a:p>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2000" dirty="0">
              <a:solidFill>
                <a:schemeClr val="tx1"/>
              </a:solidFill>
              <a:latin typeface="+mn-lt"/>
            </a:endParaRPr>
          </a:p>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dirty="0">
                <a:solidFill>
                  <a:schemeClr val="tx1"/>
                </a:solidFill>
                <a:latin typeface="+mn-lt"/>
              </a:rPr>
              <a:t>Η πόλη παλαιότερα ήταν γνωστή με τη γερμανική ονομασία Λάιμπαχ,  κάτι που προκαλούσε έριδες ιδιαίτερα κατά το Β΄ Παγκόσμιο Πόλεμο, όταν οι Ναζί προσπαθούσαν να εκγερμανίσουν βίαια τις πιο πολλές περιοχές της υπό κατοχή Σλοβενίας. Η ονομασία χρησιμοποιείται ακόμα κυρίως στην Αυστρία και τη νότια Γερμανία, καθώς και από τη γερμανική πρεσβεία </a:t>
            </a:r>
            <a:r>
              <a:rPr lang="el-GR" sz="2000" dirty="0">
                <a:solidFill>
                  <a:srgbClr val="FFFFFF"/>
                </a:solidFill>
                <a:latin typeface="+mn-lt"/>
              </a:rPr>
              <a:t>στη </a:t>
            </a:r>
            <a:r>
              <a:rPr lang="el-GR" sz="2000" dirty="0">
                <a:solidFill>
                  <a:srgbClr val="FFFFFF"/>
                </a:solidFill>
              </a:rPr>
              <a:t>Λιουμπλιάνα.</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323528" y="980728"/>
            <a:ext cx="3754760" cy="936104"/>
          </a:xfrm>
          <a:ln/>
        </p:spPr>
        <p:txBody>
          <a:bodyPr>
            <a:normAutofit fontScale="90000"/>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4600" b="1" dirty="0" smtClean="0">
                <a:solidFill>
                  <a:schemeClr val="accent1">
                    <a:lumMod val="75000"/>
                  </a:schemeClr>
                </a:solidFill>
                <a:latin typeface="Mistral" pitchFamily="66" charset="0"/>
              </a:rPr>
              <a:t>      </a:t>
            </a:r>
            <a:r>
              <a:rPr lang="el-GR" sz="6000" b="1" dirty="0" smtClean="0">
                <a:solidFill>
                  <a:schemeClr val="accent1">
                    <a:lumMod val="75000"/>
                  </a:schemeClr>
                </a:solidFill>
                <a:latin typeface="Mistral" pitchFamily="66" charset="0"/>
              </a:rPr>
              <a:t>ΙΣΤΟΡΙΑ</a:t>
            </a:r>
            <a:endParaRPr lang="el-GR" sz="6000" b="1" dirty="0">
              <a:solidFill>
                <a:schemeClr val="accent1">
                  <a:lumMod val="75000"/>
                </a:schemeClr>
              </a:solidFill>
              <a:latin typeface="Mistral" pitchFamily="66" charset="0"/>
            </a:endParaRPr>
          </a:p>
        </p:txBody>
      </p:sp>
      <p:pic>
        <p:nvPicPr>
          <p:cNvPr id="10242" name="Picture 2"/>
          <p:cNvPicPr>
            <a:picLocks noChangeAspect="1" noChangeArrowheads="1"/>
          </p:cNvPicPr>
          <p:nvPr/>
        </p:nvPicPr>
        <p:blipFill>
          <a:blip r:embed="rId3" cstate="print"/>
          <a:srcRect/>
          <a:stretch>
            <a:fillRect/>
          </a:stretch>
        </p:blipFill>
        <p:spPr bwMode="auto">
          <a:xfrm>
            <a:off x="4248150" y="179388"/>
            <a:ext cx="4464050" cy="2312987"/>
          </a:xfrm>
          <a:prstGeom prst="rect">
            <a:avLst/>
          </a:prstGeom>
          <a:noFill/>
          <a:ln w="9525" cap="flat">
            <a:noFill/>
            <a:round/>
            <a:headEnd/>
            <a:tailEnd/>
          </a:ln>
          <a:effectLst/>
        </p:spPr>
      </p:pic>
      <p:sp>
        <p:nvSpPr>
          <p:cNvPr id="10243" name="Rectangle 3"/>
          <p:cNvSpPr>
            <a:spLocks noChangeArrowheads="1"/>
          </p:cNvSpPr>
          <p:nvPr/>
        </p:nvSpPr>
        <p:spPr bwMode="auto">
          <a:xfrm>
            <a:off x="395288" y="2528888"/>
            <a:ext cx="8316912" cy="3749675"/>
          </a:xfrm>
          <a:prstGeom prst="rect">
            <a:avLst/>
          </a:prstGeom>
          <a:noFill/>
          <a:ln w="9525" cap="flat">
            <a:noFill/>
            <a:round/>
            <a:headEnd/>
            <a:tailEnd/>
          </a:ln>
          <a:effectLst/>
        </p:spPr>
        <p:txBody>
          <a:bodyPr lIns="90000" tIns="45000" rIns="90000" bIns="45000">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dirty="0">
                <a:solidFill>
                  <a:schemeClr val="tx1"/>
                </a:solidFill>
              </a:rPr>
              <a:t>Από το 1816 ως το 1849 ήταν πρωτεύουσα του Ιλλυρικού Βασιλείου, της Αυστριακής Αυτοκρατορίας. Το 1821, στην πόλη πραγματοποιήθηκε το Συνέδριο του Λάιμπαχ. </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2000" dirty="0">
              <a:solidFill>
                <a:schemeClr val="tx1"/>
              </a:solidFill>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dirty="0">
                <a:solidFill>
                  <a:schemeClr val="tx1"/>
                </a:solidFill>
              </a:rPr>
              <a:t>Κατοικείται από τα προϊστορικά χρόνια, ενώ οι πρώτες πηγές αναφέρουν την πόλη με το όνομα Λάιμπαχ και αργότερα με την Λατινική ονομασία Λουβιγκάνα. Απέκτησε καθεστώς πόλης το 1220 και το 1335 πέρασε στην κυριαρχία της δυναστείας των Αψβούργων μέχρι το 1918.Το έμβλημα της πόλης είναι ο δράκος, τον οποίο σκότωσε ο Ιάσων γυρίζοντας με το Χρυσόμαλλο Δέρας. Το 1955 ο Γιουγκοσλάβος πρόεδρος Τίτο, την χαρακτήρισε ηρωϊκή πόλη λόγω του ρόλου της κατά το Β' Παγκόσμιο Πόλεμο.</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TotalTime>
  <Words>173</Words>
  <Application>Microsoft Office PowerPoint</Application>
  <PresentationFormat>Προβολή στην οθόνη (4:3)</PresentationFormat>
  <Paragraphs>35</Paragraphs>
  <Slides>14</Slides>
  <Notes>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14</vt:i4>
      </vt:variant>
    </vt:vector>
  </HeadingPairs>
  <TitlesOfParts>
    <vt:vector size="22" baseType="lpstr">
      <vt:lpstr>Microsoft YaHei</vt:lpstr>
      <vt:lpstr>Arial</vt:lpstr>
      <vt:lpstr>Calibri</vt:lpstr>
      <vt:lpstr>Mistral</vt:lpstr>
      <vt:lpstr>Times New Roman</vt:lpstr>
      <vt:lpstr>Wingdings</vt:lpstr>
      <vt:lpstr>Wingdings 2</vt:lpstr>
      <vt:lpstr>Equity</vt:lpstr>
      <vt:lpstr>                  ΒΕΡΟΝΑ</vt:lpstr>
      <vt:lpstr>           Η ΙΣΤΟΡΙΑ THΣ ΒΕΡΟΝΑΣ</vt:lpstr>
      <vt:lpstr>         ΤΟ ΚΛΙΜΑ ΤΗΣ ΒΕΡΟΝΑΣ</vt:lpstr>
      <vt:lpstr>Παρουσίαση του PowerPoint</vt:lpstr>
      <vt:lpstr>Παρουσίαση του PowerPoint</vt:lpstr>
      <vt:lpstr>Παρουσίαση του PowerPoint</vt:lpstr>
      <vt:lpstr>Παρουσίαση του PowerPoint</vt:lpstr>
      <vt:lpstr>              ΛΟΥΜΠΛΙΑΝΑ</vt:lpstr>
      <vt:lpstr>      ΙΣΤΟΡΙΑ</vt:lpstr>
      <vt:lpstr>Παρουσίαση του PowerPoint</vt:lpstr>
      <vt:lpstr>Παρουσίαση του PowerPoint</vt:lpstr>
      <vt:lpstr>Παρουσίαση του PowerPoint</vt:lpstr>
      <vt:lpstr>Παρουσίαση του PowerPoint</vt:lpstr>
      <vt:lpstr>Η ΟΜΑΔΑ ΜΑΣ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Ιερά Συμμαχία</dc:title>
  <dc:creator>Guest</dc:creator>
  <cp:lastModifiedBy>ασδ</cp:lastModifiedBy>
  <cp:revision>16</cp:revision>
  <cp:lastPrinted>1601-01-01T00:00:00Z</cp:lastPrinted>
  <dcterms:created xsi:type="dcterms:W3CDTF">1601-01-01T00:00:00Z</dcterms:created>
  <dcterms:modified xsi:type="dcterms:W3CDTF">2023-06-30T08:11:57Z</dcterms:modified>
</cp:coreProperties>
</file>