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a Mazioti" userId="5838fdcd677cb86c" providerId="LiveId" clId="{2E3CC27E-9285-486B-8ECC-EB3C4B9F7749}"/>
    <pc:docChg chg="custSel addSld modSld">
      <pc:chgData name="Theodora Mazioti" userId="5838fdcd677cb86c" providerId="LiveId" clId="{2E3CC27E-9285-486B-8ECC-EB3C4B9F7749}" dt="2023-03-24T19:44:54.701" v="45" actId="20577"/>
      <pc:docMkLst>
        <pc:docMk/>
      </pc:docMkLst>
      <pc:sldChg chg="modSp mod">
        <pc:chgData name="Theodora Mazioti" userId="5838fdcd677cb86c" providerId="LiveId" clId="{2E3CC27E-9285-486B-8ECC-EB3C4B9F7749}" dt="2023-03-24T18:41:39.510" v="6" actId="14100"/>
        <pc:sldMkLst>
          <pc:docMk/>
          <pc:sldMk cId="3454770058" sldId="257"/>
        </pc:sldMkLst>
        <pc:spChg chg="mod">
          <ac:chgData name="Theodora Mazioti" userId="5838fdcd677cb86c" providerId="LiveId" clId="{2E3CC27E-9285-486B-8ECC-EB3C4B9F7749}" dt="2023-03-24T18:41:39.510" v="6" actId="14100"/>
          <ac:spMkLst>
            <pc:docMk/>
            <pc:sldMk cId="3454770058" sldId="257"/>
            <ac:spMk id="3" creationId="{BD324EFE-1A65-32D9-3C1F-2C9BAE9766AC}"/>
          </ac:spMkLst>
        </pc:spChg>
      </pc:sldChg>
      <pc:sldChg chg="modSp mod">
        <pc:chgData name="Theodora Mazioti" userId="5838fdcd677cb86c" providerId="LiveId" clId="{2E3CC27E-9285-486B-8ECC-EB3C4B9F7749}" dt="2023-03-24T18:43:56.617" v="39" actId="20577"/>
        <pc:sldMkLst>
          <pc:docMk/>
          <pc:sldMk cId="116106836" sldId="258"/>
        </pc:sldMkLst>
        <pc:spChg chg="mod">
          <ac:chgData name="Theodora Mazioti" userId="5838fdcd677cb86c" providerId="LiveId" clId="{2E3CC27E-9285-486B-8ECC-EB3C4B9F7749}" dt="2023-03-24T18:43:56.617" v="39" actId="20577"/>
          <ac:spMkLst>
            <pc:docMk/>
            <pc:sldMk cId="116106836" sldId="258"/>
            <ac:spMk id="2" creationId="{81FD8399-DE86-A240-A809-E04624E747C2}"/>
          </ac:spMkLst>
        </pc:spChg>
        <pc:spChg chg="mod">
          <ac:chgData name="Theodora Mazioti" userId="5838fdcd677cb86c" providerId="LiveId" clId="{2E3CC27E-9285-486B-8ECC-EB3C4B9F7749}" dt="2023-03-24T18:42:40.989" v="11" actId="20577"/>
          <ac:spMkLst>
            <pc:docMk/>
            <pc:sldMk cId="116106836" sldId="258"/>
            <ac:spMk id="3" creationId="{1AB63E80-C6A0-1E03-DC3D-5706368F81AF}"/>
          </ac:spMkLst>
        </pc:spChg>
      </pc:sldChg>
      <pc:sldChg chg="addSp modSp new mod">
        <pc:chgData name="Theodora Mazioti" userId="5838fdcd677cb86c" providerId="LiveId" clId="{2E3CC27E-9285-486B-8ECC-EB3C4B9F7749}" dt="2023-03-24T19:44:54.701" v="45" actId="20577"/>
        <pc:sldMkLst>
          <pc:docMk/>
          <pc:sldMk cId="2240293206" sldId="261"/>
        </pc:sldMkLst>
        <pc:spChg chg="add mod">
          <ac:chgData name="Theodora Mazioti" userId="5838fdcd677cb86c" providerId="LiveId" clId="{2E3CC27E-9285-486B-8ECC-EB3C4B9F7749}" dt="2023-03-24T19:44:54.701" v="45" actId="20577"/>
          <ac:spMkLst>
            <pc:docMk/>
            <pc:sldMk cId="2240293206" sldId="261"/>
            <ac:spMk id="3" creationId="{8C10FFAB-32D9-7073-25B3-B0F3A14F7A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8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22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20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36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52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37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377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65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88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94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2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4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9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09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3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82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883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627"/>
            <a:ext cx="9144000" cy="80344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ΛΙΜΑΝΙ ΤΟΥ ΠΕΙΡΑΙΑ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55617"/>
            <a:ext cx="9144000" cy="4102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λιμάνι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του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Πειρ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dirty="0" err="1">
                <a:ea typeface="+mn-lt"/>
                <a:cs typeface="+mn-lt"/>
              </a:rPr>
              <a:t>ιά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είν</a:t>
            </a:r>
            <a:r>
              <a:rPr lang="en-US" dirty="0">
                <a:ea typeface="+mn-lt"/>
                <a:cs typeface="+mn-lt"/>
              </a:rPr>
              <a:t>αι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μεγ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λύτερο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της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Ελλάδ</a:t>
            </a:r>
            <a:r>
              <a:rPr lang="en-US" dirty="0">
                <a:ea typeface="+mn-lt"/>
                <a:cs typeface="+mn-lt"/>
              </a:rPr>
              <a:t>ας και </a:t>
            </a:r>
            <a:r>
              <a:rPr lang="en-US" dirty="0" err="1">
                <a:ea typeface="+mn-lt"/>
                <a:cs typeface="+mn-lt"/>
              </a:rPr>
              <a:t>της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Μεσόγειου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θάλ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σσ</a:t>
            </a:r>
            <a:r>
              <a:rPr lang="en-US" dirty="0">
                <a:ea typeface="+mn-lt"/>
                <a:cs typeface="+mn-lt"/>
              </a:rPr>
              <a:t>ας, α</a:t>
            </a:r>
            <a:r>
              <a:rPr lang="en-US" dirty="0" err="1">
                <a:ea typeface="+mn-lt"/>
                <a:cs typeface="+mn-lt"/>
              </a:rPr>
              <a:t>λλά</a:t>
            </a:r>
            <a:r>
              <a:rPr lang="en-US" dirty="0">
                <a:ea typeface="+mn-lt"/>
                <a:cs typeface="+mn-lt"/>
              </a:rPr>
              <a:t> και </a:t>
            </a:r>
            <a:r>
              <a:rPr lang="en-US" dirty="0" err="1">
                <a:ea typeface="+mn-lt"/>
                <a:cs typeface="+mn-lt"/>
              </a:rPr>
              <a:t>έν</a:t>
            </a:r>
            <a:r>
              <a:rPr lang="en-US" dirty="0">
                <a:ea typeface="+mn-lt"/>
                <a:cs typeface="+mn-lt"/>
              </a:rPr>
              <a:t>α από τα </a:t>
            </a:r>
            <a:r>
              <a:rPr lang="en-US" dirty="0" err="1">
                <a:ea typeface="+mn-lt"/>
                <a:cs typeface="+mn-lt"/>
              </a:rPr>
              <a:t>μεγ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λύτερ</a:t>
            </a:r>
            <a:r>
              <a:rPr lang="en-US" dirty="0">
                <a:ea typeface="+mn-lt"/>
                <a:cs typeface="+mn-lt"/>
              </a:rPr>
              <a:t>α </a:t>
            </a:r>
            <a:r>
              <a:rPr lang="en-US" dirty="0" err="1">
                <a:ea typeface="+mn-lt"/>
                <a:cs typeface="+mn-lt"/>
              </a:rPr>
              <a:t>στον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κόσμο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τόσο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κίνηση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εμ</a:t>
            </a:r>
            <a:r>
              <a:rPr lang="en-US" dirty="0">
                <a:ea typeface="+mn-lt"/>
                <a:cs typeface="+mn-lt"/>
              </a:rPr>
              <a:t>π</a:t>
            </a:r>
            <a:r>
              <a:rPr lang="en-US" dirty="0" err="1">
                <a:ea typeface="+mn-lt"/>
                <a:cs typeface="+mn-lt"/>
              </a:rPr>
              <a:t>ορευμ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τοκι</a:t>
            </a:r>
            <a:r>
              <a:rPr lang="en-US" dirty="0">
                <a:ea typeface="+mn-lt"/>
                <a:cs typeface="+mn-lt"/>
              </a:rPr>
              <a:t>β</a:t>
            </a:r>
            <a:r>
              <a:rPr lang="en-US" dirty="0" err="1">
                <a:ea typeface="+mn-lt"/>
                <a:cs typeface="+mn-lt"/>
              </a:rPr>
              <a:t>ωτίων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όσο</a:t>
            </a:r>
            <a:r>
              <a:rPr lang="en-US" dirty="0">
                <a:ea typeface="+mn-lt"/>
                <a:cs typeface="+mn-lt"/>
              </a:rPr>
              <a:t> και επιβα</a:t>
            </a:r>
            <a:r>
              <a:rPr lang="en-US" dirty="0" err="1">
                <a:ea typeface="+mn-lt"/>
                <a:cs typeface="+mn-lt"/>
              </a:rPr>
              <a:t>τών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λιμάνι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Πειρ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ιά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είν</a:t>
            </a:r>
            <a:r>
              <a:rPr lang="en-US" dirty="0">
                <a:ea typeface="+mn-lt"/>
                <a:cs typeface="+mn-lt"/>
              </a:rPr>
              <a:t>αι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σημ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ντικότερο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λιμάνι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της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Αττικής</a:t>
            </a:r>
            <a:r>
              <a:rPr lang="en-US" dirty="0">
                <a:ea typeface="+mn-lt"/>
                <a:cs typeface="+mn-lt"/>
              </a:rPr>
              <a:t> από τα </a:t>
            </a:r>
            <a:r>
              <a:rPr lang="en-US" dirty="0" err="1">
                <a:ea typeface="+mn-lt"/>
                <a:cs typeface="+mn-lt"/>
              </a:rPr>
              <a:t>Αρχ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ϊκά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χρόνι</a:t>
            </a:r>
            <a:r>
              <a:rPr lang="en-US" dirty="0">
                <a:ea typeface="+mn-lt"/>
                <a:cs typeface="+mn-lt"/>
              </a:rPr>
              <a:t>α. </a:t>
            </a:r>
            <a:r>
              <a:rPr lang="en-US" dirty="0" err="1">
                <a:ea typeface="+mn-lt"/>
                <a:cs typeface="+mn-lt"/>
              </a:rPr>
              <a:t>Είν</a:t>
            </a:r>
            <a:r>
              <a:rPr lang="en-US" dirty="0">
                <a:ea typeface="+mn-lt"/>
                <a:cs typeface="+mn-lt"/>
              </a:rPr>
              <a:t>αι </a:t>
            </a:r>
            <a:r>
              <a:rPr lang="en-US" dirty="0" err="1">
                <a:ea typeface="+mn-lt"/>
                <a:cs typeface="+mn-lt"/>
              </a:rPr>
              <a:t>έν</a:t>
            </a:r>
            <a:r>
              <a:rPr lang="en-US" dirty="0">
                <a:ea typeface="+mn-lt"/>
                <a:cs typeface="+mn-lt"/>
              </a:rPr>
              <a:t>ας </a:t>
            </a:r>
            <a:r>
              <a:rPr lang="en-US" dirty="0" err="1">
                <a:ea typeface="+mn-lt"/>
                <a:cs typeface="+mn-lt"/>
              </a:rPr>
              <a:t>μεγάλος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εργοδότης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στην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εριοχή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συνολικά</a:t>
            </a:r>
            <a:r>
              <a:rPr lang="en-US" dirty="0">
                <a:ea typeface="+mn-lt"/>
                <a:cs typeface="+mn-lt"/>
              </a:rPr>
              <a:t> 1.002 υπα</a:t>
            </a:r>
            <a:r>
              <a:rPr lang="en-US" dirty="0" err="1">
                <a:ea typeface="+mn-lt"/>
                <a:cs typeface="+mn-lt"/>
              </a:rPr>
              <a:t>λλήλους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2015 </a:t>
            </a:r>
            <a:r>
              <a:rPr lang="en-US" dirty="0" err="1">
                <a:ea typeface="+mn-lt"/>
                <a:cs typeface="+mn-lt"/>
              </a:rPr>
              <a:t>δι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κινήθηκ</a:t>
            </a:r>
            <a:r>
              <a:rPr lang="en-US" dirty="0">
                <a:ea typeface="+mn-lt"/>
                <a:cs typeface="+mn-lt"/>
              </a:rPr>
              <a:t>αν π</a:t>
            </a:r>
            <a:r>
              <a:rPr lang="en-US" dirty="0" err="1">
                <a:ea typeface="+mn-lt"/>
                <a:cs typeface="+mn-lt"/>
              </a:rPr>
              <a:t>ερί</a:t>
            </a:r>
            <a:r>
              <a:rPr lang="en-US" dirty="0">
                <a:ea typeface="+mn-lt"/>
                <a:cs typeface="+mn-lt"/>
              </a:rPr>
              <a:t>π</a:t>
            </a:r>
            <a:r>
              <a:rPr lang="en-US" dirty="0" err="1">
                <a:ea typeface="+mn-lt"/>
                <a:cs typeface="+mn-lt"/>
              </a:rPr>
              <a:t>ου</a:t>
            </a:r>
            <a:r>
              <a:rPr lang="en-US" dirty="0">
                <a:ea typeface="+mn-lt"/>
                <a:cs typeface="+mn-lt"/>
              </a:rPr>
              <a:t> 17.000 π</a:t>
            </a:r>
            <a:r>
              <a:rPr lang="en-US" dirty="0" err="1">
                <a:ea typeface="+mn-lt"/>
                <a:cs typeface="+mn-lt"/>
              </a:rPr>
              <a:t>λοί</a:t>
            </a:r>
            <a:r>
              <a:rPr lang="en-US" dirty="0">
                <a:ea typeface="+mn-lt"/>
                <a:cs typeface="+mn-lt"/>
              </a:rPr>
              <a:t>α, </a:t>
            </a:r>
            <a:r>
              <a:rPr lang="en-US" dirty="0" err="1">
                <a:ea typeface="+mn-lt"/>
                <a:cs typeface="+mn-lt"/>
              </a:rPr>
              <a:t>ενώ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εξυ</a:t>
            </a:r>
            <a:r>
              <a:rPr lang="en-US" dirty="0">
                <a:ea typeface="+mn-lt"/>
                <a:cs typeface="+mn-lt"/>
              </a:rPr>
              <a:t>π</a:t>
            </a:r>
            <a:r>
              <a:rPr lang="en-US" dirty="0" err="1">
                <a:ea typeface="+mn-lt"/>
                <a:cs typeface="+mn-lt"/>
              </a:rPr>
              <a:t>ηρετήθηκ</a:t>
            </a:r>
            <a:r>
              <a:rPr lang="en-US" dirty="0">
                <a:ea typeface="+mn-lt"/>
                <a:cs typeface="+mn-lt"/>
              </a:rPr>
              <a:t>αν π</a:t>
            </a:r>
            <a:r>
              <a:rPr lang="en-US" dirty="0" err="1">
                <a:ea typeface="+mn-lt"/>
                <a:cs typeface="+mn-lt"/>
              </a:rPr>
              <a:t>ερί</a:t>
            </a:r>
            <a:r>
              <a:rPr lang="en-US" dirty="0">
                <a:ea typeface="+mn-lt"/>
                <a:cs typeface="+mn-lt"/>
              </a:rPr>
              <a:t>π</a:t>
            </a:r>
            <a:r>
              <a:rPr lang="en-US" dirty="0" err="1">
                <a:ea typeface="+mn-lt"/>
                <a:cs typeface="+mn-lt"/>
              </a:rPr>
              <a:t>ου</a:t>
            </a:r>
            <a:r>
              <a:rPr lang="en-US" dirty="0">
                <a:ea typeface="+mn-lt"/>
                <a:cs typeface="+mn-lt"/>
              </a:rPr>
              <a:t> 17.5 </a:t>
            </a:r>
            <a:r>
              <a:rPr lang="en-US" dirty="0" err="1">
                <a:ea typeface="+mn-lt"/>
                <a:cs typeface="+mn-lt"/>
              </a:rPr>
              <a:t>εκ</a:t>
            </a:r>
            <a:r>
              <a:rPr lang="en-US" dirty="0">
                <a:ea typeface="+mn-lt"/>
                <a:cs typeface="+mn-lt"/>
              </a:rPr>
              <a:t>. επιβ</a:t>
            </a:r>
            <a:r>
              <a:rPr lang="en-US" dirty="0" err="1">
                <a:ea typeface="+mn-lt"/>
                <a:cs typeface="+mn-lt"/>
              </a:rPr>
              <a:t>άτες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algn="l"/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2015,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λιμάνι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ήτ</a:t>
            </a:r>
            <a:r>
              <a:rPr lang="en-US" dirty="0">
                <a:ea typeface="+mn-lt"/>
                <a:cs typeface="+mn-lt"/>
              </a:rPr>
              <a:t>αν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έκτο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μεγ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λύτερο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στην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Ευρώ</a:t>
            </a:r>
            <a:r>
              <a:rPr lang="en-US" dirty="0">
                <a:ea typeface="+mn-lt"/>
                <a:cs typeface="+mn-lt"/>
              </a:rPr>
              <a:t>πη (α</a:t>
            </a:r>
            <a:r>
              <a:rPr lang="en-US" dirty="0" err="1">
                <a:ea typeface="+mn-lt"/>
                <a:cs typeface="+mn-lt"/>
              </a:rPr>
              <a:t>νάμεσ</a:t>
            </a:r>
            <a:r>
              <a:rPr lang="en-US" dirty="0">
                <a:ea typeface="+mn-lt"/>
                <a:cs typeface="+mn-lt"/>
              </a:rPr>
              <a:t>α </a:t>
            </a:r>
            <a:r>
              <a:rPr lang="en-US" dirty="0" err="1">
                <a:ea typeface="+mn-lt"/>
                <a:cs typeface="+mn-lt"/>
              </a:rPr>
              <a:t>στ</a:t>
            </a:r>
            <a:r>
              <a:rPr lang="en-US" dirty="0">
                <a:ea typeface="+mn-lt"/>
                <a:cs typeface="+mn-lt"/>
              </a:rPr>
              <a:t>α 20 </a:t>
            </a:r>
            <a:r>
              <a:rPr lang="en-US" dirty="0" err="1">
                <a:ea typeface="+mn-lt"/>
                <a:cs typeface="+mn-lt"/>
              </a:rPr>
              <a:t>μεγ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λύτερ</a:t>
            </a:r>
            <a:r>
              <a:rPr lang="en-US" dirty="0">
                <a:ea typeface="+mn-lt"/>
                <a:cs typeface="+mn-lt"/>
              </a:rPr>
              <a:t>α) </a:t>
            </a:r>
            <a:r>
              <a:rPr lang="en-US" dirty="0" err="1">
                <a:ea typeface="+mn-lt"/>
                <a:cs typeface="+mn-lt"/>
              </a:rPr>
              <a:t>ως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ρος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τον</a:t>
            </a:r>
            <a:r>
              <a:rPr lang="en-US" dirty="0">
                <a:ea typeface="+mn-lt"/>
                <a:cs typeface="+mn-lt"/>
              </a:rPr>
              <a:t> α</a:t>
            </a:r>
            <a:r>
              <a:rPr lang="en-US" dirty="0" err="1">
                <a:ea typeface="+mn-lt"/>
                <a:cs typeface="+mn-lt"/>
              </a:rPr>
              <a:t>ριθμό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διέλευσης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των</a:t>
            </a:r>
            <a:r>
              <a:rPr lang="en-US" dirty="0">
                <a:ea typeface="+mn-lt"/>
                <a:cs typeface="+mn-lt"/>
              </a:rPr>
              <a:t> επιβα</a:t>
            </a:r>
            <a:r>
              <a:rPr lang="en-US" dirty="0" err="1">
                <a:ea typeface="+mn-lt"/>
                <a:cs typeface="+mn-lt"/>
              </a:rPr>
              <a:t>τών,το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έκτο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μεγ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λύτερο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στην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Ευρώ</a:t>
            </a:r>
            <a:r>
              <a:rPr lang="en-US" dirty="0">
                <a:ea typeface="+mn-lt"/>
                <a:cs typeface="+mn-lt"/>
              </a:rPr>
              <a:t>πη και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26ο </a:t>
            </a:r>
            <a:r>
              <a:rPr lang="en-US" dirty="0" err="1">
                <a:ea typeface="+mn-lt"/>
                <a:cs typeface="+mn-lt"/>
              </a:rPr>
              <a:t>μεγ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λύτερο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στον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κόσμο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ως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ρος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ετήσιο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όγκο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των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εμ</a:t>
            </a:r>
            <a:r>
              <a:rPr lang="en-US" dirty="0">
                <a:ea typeface="+mn-lt"/>
                <a:cs typeface="+mn-lt"/>
              </a:rPr>
              <a:t>π</a:t>
            </a:r>
            <a:r>
              <a:rPr lang="en-US" dirty="0" err="1">
                <a:ea typeface="+mn-lt"/>
                <a:cs typeface="+mn-lt"/>
              </a:rPr>
              <a:t>ορευμ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τοκι</a:t>
            </a:r>
            <a:r>
              <a:rPr lang="en-US" dirty="0">
                <a:ea typeface="+mn-lt"/>
                <a:cs typeface="+mn-lt"/>
              </a:rPr>
              <a:t>β</a:t>
            </a:r>
            <a:r>
              <a:rPr lang="en-US" dirty="0" err="1">
                <a:ea typeface="+mn-lt"/>
                <a:cs typeface="+mn-lt"/>
              </a:rPr>
              <a:t>ωτίων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algn="l"/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6EC63-6195-BD25-4E7A-1E53FA41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ΙΣΤΟΡΙΑ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24EFE-1A65-32D9-3C1F-2C9BAE97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1322773"/>
            <a:ext cx="9942991" cy="50825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Βυζαντινά</a:t>
            </a:r>
            <a:r>
              <a:rPr lang="en-US" sz="2400" dirty="0"/>
              <a:t> </a:t>
            </a:r>
            <a:r>
              <a:rPr lang="en-US" sz="2400" dirty="0" err="1" smtClean="0"/>
              <a:t>Χρόνια</a:t>
            </a:r>
            <a:r>
              <a:rPr lang="el-GR" sz="2400" dirty="0" smtClean="0"/>
              <a:t> -Τουρκοκρατία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n-US" sz="2400" dirty="0" err="1" smtClean="0">
                <a:ea typeface="+mj-lt"/>
                <a:cs typeface="+mj-lt"/>
              </a:rPr>
              <a:t>Το</a:t>
            </a:r>
            <a:r>
              <a:rPr lang="en-US" sz="2400" dirty="0" smtClean="0">
                <a:ea typeface="+mj-lt"/>
                <a:cs typeface="+mj-lt"/>
              </a:rPr>
              <a:t> </a:t>
            </a:r>
            <a:r>
              <a:rPr lang="en-US" sz="2400" dirty="0">
                <a:ea typeface="+mj-lt"/>
                <a:cs typeface="+mj-lt"/>
              </a:rPr>
              <a:t>322 </a:t>
            </a:r>
            <a:r>
              <a:rPr lang="en-US" sz="2400" dirty="0" err="1">
                <a:ea typeface="+mj-lt"/>
                <a:cs typeface="+mj-lt"/>
              </a:rPr>
              <a:t>συγκεντρώνονται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στον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Πειραιά</a:t>
            </a:r>
            <a:r>
              <a:rPr lang="en-US" sz="2400" dirty="0">
                <a:ea typeface="+mj-lt"/>
                <a:cs typeface="+mj-lt"/>
              </a:rPr>
              <a:t> 1.200 από </a:t>
            </a:r>
            <a:r>
              <a:rPr lang="en-US" sz="2400" dirty="0" err="1">
                <a:ea typeface="+mj-lt"/>
                <a:cs typeface="+mj-lt"/>
              </a:rPr>
              <a:t>τη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μεριά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Κωνσταντίνου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για</a:t>
            </a:r>
            <a:r>
              <a:rPr lang="en-US" sz="2400" dirty="0">
                <a:ea typeface="+mj-lt"/>
                <a:cs typeface="+mj-lt"/>
              </a:rPr>
              <a:t> να </a:t>
            </a:r>
            <a:r>
              <a:rPr lang="en-US" sz="2400" dirty="0" err="1">
                <a:ea typeface="+mj-lt"/>
                <a:cs typeface="+mj-lt"/>
              </a:rPr>
              <a:t>αντιμετωπίσει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Λικίνιο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395, έπ</a:t>
            </a:r>
            <a:r>
              <a:rPr lang="en-US" sz="2400" dirty="0" err="1">
                <a:ea typeface="+mj-lt"/>
                <a:cs typeface="+mj-lt"/>
              </a:rPr>
              <a:t>ειτ</a:t>
            </a:r>
            <a:r>
              <a:rPr lang="en-US" sz="2400" dirty="0">
                <a:ea typeface="+mj-lt"/>
                <a:cs typeface="+mj-lt"/>
              </a:rPr>
              <a:t>α από επ</a:t>
            </a:r>
            <a:r>
              <a:rPr lang="en-US" sz="2400" dirty="0" err="1">
                <a:ea typeface="+mj-lt"/>
                <a:cs typeface="+mj-lt"/>
              </a:rPr>
              <a:t>ιδρομή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των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Γότθων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Αλάριχου</a:t>
            </a:r>
            <a:r>
              <a:rPr lang="en-US" sz="2400" dirty="0">
                <a:ea typeface="+mj-lt"/>
                <a:cs typeface="+mj-lt"/>
              </a:rPr>
              <a:t>, ο </a:t>
            </a:r>
            <a:r>
              <a:rPr lang="en-US" sz="2400" dirty="0" err="1">
                <a:ea typeface="+mj-lt"/>
                <a:cs typeface="+mj-lt"/>
              </a:rPr>
              <a:t>Πειρ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ιάς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νεκρώνετ</a:t>
            </a:r>
            <a:r>
              <a:rPr lang="en-US" sz="2400" dirty="0">
                <a:ea typeface="+mj-lt"/>
                <a:cs typeface="+mj-lt"/>
              </a:rPr>
              <a:t>αι πα</a:t>
            </a:r>
            <a:r>
              <a:rPr lang="en-US" sz="2400" dirty="0" err="1">
                <a:ea typeface="+mj-lt"/>
                <a:cs typeface="+mj-lt"/>
              </a:rPr>
              <a:t>ντελώς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551 κατα</a:t>
            </a:r>
            <a:r>
              <a:rPr lang="en-US" sz="2400" dirty="0" err="1">
                <a:ea typeface="+mj-lt"/>
                <a:cs typeface="+mj-lt"/>
              </a:rPr>
              <a:t>στρέφετ</a:t>
            </a:r>
            <a:r>
              <a:rPr lang="en-US" sz="2400" dirty="0">
                <a:ea typeface="+mj-lt"/>
                <a:cs typeface="+mj-lt"/>
              </a:rPr>
              <a:t>αι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λιμάνι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622 ο </a:t>
            </a:r>
            <a:r>
              <a:rPr lang="en-US" sz="2400" dirty="0" err="1">
                <a:ea typeface="+mj-lt"/>
                <a:cs typeface="+mj-lt"/>
              </a:rPr>
              <a:t>Βυζ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ντινός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στόλος</a:t>
            </a:r>
            <a:r>
              <a:rPr lang="en-US" sz="2400" dirty="0">
                <a:ea typeface="+mj-lt"/>
                <a:cs typeface="+mj-lt"/>
              </a:rPr>
              <a:t> κατα</a:t>
            </a:r>
            <a:r>
              <a:rPr lang="en-US" sz="2400" dirty="0" err="1">
                <a:ea typeface="+mj-lt"/>
                <a:cs typeface="+mj-lt"/>
              </a:rPr>
              <a:t>φθάνει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στον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Πειρ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ιά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γι</a:t>
            </a:r>
            <a:r>
              <a:rPr lang="en-US" sz="2400" dirty="0">
                <a:ea typeface="+mj-lt"/>
                <a:cs typeface="+mj-lt"/>
              </a:rPr>
              <a:t>α να παρα</a:t>
            </a:r>
            <a:r>
              <a:rPr lang="en-US" sz="2400" dirty="0" err="1">
                <a:ea typeface="+mj-lt"/>
                <a:cs typeface="+mj-lt"/>
              </a:rPr>
              <a:t>λά</a:t>
            </a:r>
            <a:r>
              <a:rPr lang="en-US" sz="2400" dirty="0">
                <a:ea typeface="+mj-lt"/>
                <a:cs typeface="+mj-lt"/>
              </a:rPr>
              <a:t>β</a:t>
            </a:r>
            <a:r>
              <a:rPr lang="en-US" sz="2400" dirty="0" err="1">
                <a:ea typeface="+mj-lt"/>
                <a:cs typeface="+mj-lt"/>
              </a:rPr>
              <a:t>ει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την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Ειρήνη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την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Αθην</a:t>
            </a:r>
            <a:r>
              <a:rPr lang="en-US" sz="2400" dirty="0">
                <a:ea typeface="+mj-lt"/>
                <a:cs typeface="+mj-lt"/>
              </a:rPr>
              <a:t>αία </a:t>
            </a:r>
            <a:r>
              <a:rPr lang="en-US" sz="2400" dirty="0" err="1">
                <a:ea typeface="+mj-lt"/>
                <a:cs typeface="+mj-lt"/>
              </a:rPr>
              <a:t>ώστε</a:t>
            </a:r>
            <a:r>
              <a:rPr lang="en-US" sz="2400" dirty="0">
                <a:ea typeface="+mj-lt"/>
                <a:cs typeface="+mj-lt"/>
              </a:rPr>
              <a:t> να </a:t>
            </a:r>
            <a:r>
              <a:rPr lang="en-US" sz="2400" dirty="0" err="1">
                <a:ea typeface="+mj-lt"/>
                <a:cs typeface="+mj-lt"/>
              </a:rPr>
              <a:t>στεφθεί</a:t>
            </a:r>
            <a:r>
              <a:rPr lang="en-US" sz="2400" dirty="0">
                <a:ea typeface="+mj-lt"/>
                <a:cs typeface="+mj-lt"/>
              </a:rPr>
              <a:t> α</a:t>
            </a:r>
            <a:r>
              <a:rPr lang="en-US" sz="2400" dirty="0" err="1">
                <a:ea typeface="+mj-lt"/>
                <a:cs typeface="+mj-lt"/>
              </a:rPr>
              <a:t>υτοκράτειρ</a:t>
            </a:r>
            <a:r>
              <a:rPr lang="en-US" sz="2400" dirty="0">
                <a:ea typeface="+mj-lt"/>
                <a:cs typeface="+mj-lt"/>
              </a:rPr>
              <a:t>α.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1019 ανα</a:t>
            </a:r>
            <a:r>
              <a:rPr lang="en-US" sz="2400" dirty="0" err="1">
                <a:ea typeface="+mj-lt"/>
                <a:cs typeface="+mj-lt"/>
              </a:rPr>
              <a:t>χωρεί</a:t>
            </a:r>
            <a:r>
              <a:rPr lang="en-US" sz="2400" dirty="0">
                <a:ea typeface="+mj-lt"/>
                <a:cs typeface="+mj-lt"/>
              </a:rPr>
              <a:t> απ' </a:t>
            </a:r>
            <a:r>
              <a:rPr lang="en-US" sz="2400" dirty="0" err="1">
                <a:ea typeface="+mj-lt"/>
                <a:cs typeface="+mj-lt"/>
              </a:rPr>
              <a:t>τον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Πειρ</a:t>
            </a:r>
            <a:r>
              <a:rPr lang="en-US" sz="2400" dirty="0">
                <a:ea typeface="+mj-lt"/>
                <a:cs typeface="+mj-lt"/>
              </a:rPr>
              <a:t>αιά ο Βουλγαροκτόνος αφού δοξολόγησε τον Θεό στην Παναγία την Αθηνιώτισσα στην Αρχαία Αγορά. </a:t>
            </a:r>
            <a:r>
              <a:rPr lang="en-US" sz="2400" dirty="0" err="1">
                <a:ea typeface="+mj-lt"/>
                <a:cs typeface="+mj-lt"/>
              </a:rPr>
              <a:t>Οι</a:t>
            </a:r>
            <a:r>
              <a:rPr lang="en-US" sz="2400" dirty="0">
                <a:ea typeface="+mj-lt"/>
                <a:cs typeface="+mj-lt"/>
              </a:rPr>
              <a:t> Βα</a:t>
            </a:r>
            <a:r>
              <a:rPr lang="en-US" sz="2400" dirty="0" err="1">
                <a:ea typeface="+mj-lt"/>
                <a:cs typeface="+mj-lt"/>
              </a:rPr>
              <a:t>ράγγοι</a:t>
            </a:r>
            <a:r>
              <a:rPr lang="en-US" sz="2400" dirty="0">
                <a:ea typeface="+mj-lt"/>
                <a:cs typeface="+mj-lt"/>
              </a:rPr>
              <a:t>, υπ</a:t>
            </a:r>
            <a:r>
              <a:rPr lang="en-US" sz="2400" dirty="0" err="1">
                <a:ea typeface="+mj-lt"/>
                <a:cs typeface="+mj-lt"/>
              </a:rPr>
              <a:t>οτελείς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Μιχ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ήλ</a:t>
            </a:r>
            <a:r>
              <a:rPr lang="en-US" sz="2400" dirty="0">
                <a:ea typeface="+mj-lt"/>
                <a:cs typeface="+mj-lt"/>
              </a:rPr>
              <a:t> Δ’, </a:t>
            </a:r>
            <a:r>
              <a:rPr lang="en-US" sz="2400" dirty="0" err="1">
                <a:ea typeface="+mj-lt"/>
                <a:cs typeface="+mj-lt"/>
              </a:rPr>
              <a:t>χάρ</a:t>
            </a:r>
            <a:r>
              <a:rPr lang="en-US" sz="2400" dirty="0">
                <a:ea typeface="+mj-lt"/>
                <a:cs typeface="+mj-lt"/>
              </a:rPr>
              <a:t>αξαν </a:t>
            </a:r>
            <a:r>
              <a:rPr lang="en-US" sz="2400" dirty="0" err="1">
                <a:ea typeface="+mj-lt"/>
                <a:cs typeface="+mj-lt"/>
              </a:rPr>
              <a:t>στην</a:t>
            </a:r>
            <a:r>
              <a:rPr lang="en-US" sz="2400" dirty="0">
                <a:ea typeface="+mj-lt"/>
                <a:cs typeface="+mj-lt"/>
              </a:rPr>
              <a:t> π</a:t>
            </a:r>
            <a:r>
              <a:rPr lang="en-US" sz="2400" dirty="0" err="1">
                <a:ea typeface="+mj-lt"/>
                <a:cs typeface="+mj-lt"/>
              </a:rPr>
              <a:t>λευρά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</a:t>
            </a:r>
            <a:r>
              <a:rPr lang="en-US" sz="2400" dirty="0">
                <a:ea typeface="+mj-lt"/>
                <a:cs typeface="+mj-lt"/>
              </a:rPr>
              <a:t> μα</a:t>
            </a:r>
            <a:r>
              <a:rPr lang="en-US" sz="2400" dirty="0" err="1">
                <a:ea typeface="+mj-lt"/>
                <a:cs typeface="+mj-lt"/>
              </a:rPr>
              <a:t>ρμάρινου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λέοντος</a:t>
            </a:r>
            <a:r>
              <a:rPr lang="en-US" sz="2400" dirty="0">
                <a:ea typeface="+mj-lt"/>
                <a:cs typeface="+mj-lt"/>
              </a:rPr>
              <a:t> π</a:t>
            </a:r>
            <a:r>
              <a:rPr lang="en-US" sz="2400" dirty="0" err="1">
                <a:ea typeface="+mj-lt"/>
                <a:cs typeface="+mj-lt"/>
              </a:rPr>
              <a:t>ου</a:t>
            </a:r>
            <a:r>
              <a:rPr lang="en-US" sz="2400" dirty="0">
                <a:ea typeface="+mj-lt"/>
                <a:cs typeface="+mj-lt"/>
              </a:rPr>
              <a:t> υπ</a:t>
            </a:r>
            <a:r>
              <a:rPr lang="en-US" sz="2400" dirty="0" err="1">
                <a:ea typeface="+mj-lt"/>
                <a:cs typeface="+mj-lt"/>
              </a:rPr>
              <a:t>ήρχε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στη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δική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γλώσσ</a:t>
            </a:r>
            <a:r>
              <a:rPr lang="en-US" sz="2400" dirty="0">
                <a:ea typeface="+mj-lt"/>
                <a:cs typeface="+mj-lt"/>
              </a:rPr>
              <a:t>α.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1205 α</a:t>
            </a:r>
            <a:r>
              <a:rPr lang="en-US" sz="2400" dirty="0" err="1">
                <a:ea typeface="+mj-lt"/>
                <a:cs typeface="+mj-lt"/>
              </a:rPr>
              <a:t>ρχίζει</a:t>
            </a:r>
            <a:r>
              <a:rPr lang="en-US" sz="2400" dirty="0">
                <a:ea typeface="+mj-lt"/>
                <a:cs typeface="+mj-lt"/>
              </a:rPr>
              <a:t> η λα</a:t>
            </a:r>
            <a:r>
              <a:rPr lang="en-US" sz="2400" dirty="0" err="1">
                <a:ea typeface="+mj-lt"/>
                <a:cs typeface="+mj-lt"/>
              </a:rPr>
              <a:t>τινοκρ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τί</a:t>
            </a:r>
            <a:r>
              <a:rPr lang="en-US" sz="2400" dirty="0">
                <a:ea typeface="+mj-lt"/>
                <a:cs typeface="+mj-lt"/>
              </a:rPr>
              <a:t>α </a:t>
            </a:r>
            <a:r>
              <a:rPr lang="en-US" sz="2400" dirty="0" err="1">
                <a:ea typeface="+mj-lt"/>
                <a:cs typeface="+mj-lt"/>
              </a:rPr>
              <a:t>στην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Αθήν</a:t>
            </a:r>
            <a:r>
              <a:rPr lang="en-US" sz="2400" dirty="0">
                <a:ea typeface="+mj-lt"/>
                <a:cs typeface="+mj-lt"/>
              </a:rPr>
              <a:t>α και α</a:t>
            </a:r>
            <a:r>
              <a:rPr lang="en-US" sz="2400" dirty="0" err="1">
                <a:ea typeface="+mj-lt"/>
                <a:cs typeface="+mj-lt"/>
              </a:rPr>
              <a:t>ρχίζει</a:t>
            </a:r>
            <a:r>
              <a:rPr lang="en-US" sz="2400" dirty="0">
                <a:ea typeface="+mj-lt"/>
                <a:cs typeface="+mj-lt"/>
              </a:rPr>
              <a:t> να επ</a:t>
            </a:r>
            <a:r>
              <a:rPr lang="en-US" sz="2400" dirty="0" err="1">
                <a:ea typeface="+mj-lt"/>
                <a:cs typeface="+mj-lt"/>
              </a:rPr>
              <a:t>ικρ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τεί</a:t>
            </a:r>
            <a:r>
              <a:rPr lang="en-US" sz="2400" dirty="0">
                <a:ea typeface="+mj-lt"/>
                <a:cs typeface="+mj-lt"/>
              </a:rPr>
              <a:t> η </a:t>
            </a:r>
            <a:r>
              <a:rPr lang="en-US" sz="2400" dirty="0" err="1">
                <a:ea typeface="+mj-lt"/>
                <a:cs typeface="+mj-lt"/>
              </a:rPr>
              <a:t>ονομ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σί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i="1" dirty="0">
                <a:ea typeface="+mj-lt"/>
                <a:cs typeface="+mj-lt"/>
              </a:rPr>
              <a:t>Πόρτο </a:t>
            </a:r>
            <a:r>
              <a:rPr lang="en-US" sz="2400" i="1" dirty="0" err="1">
                <a:ea typeface="+mj-lt"/>
                <a:cs typeface="+mj-lt"/>
              </a:rPr>
              <a:t>Λεόνε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Λιμήν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Λέοντος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λόγω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της</a:t>
            </a:r>
            <a:r>
              <a:rPr lang="en-US" sz="2400" dirty="0">
                <a:ea typeface="+mj-lt"/>
                <a:cs typeface="+mj-lt"/>
              </a:rPr>
              <a:t> ύπα</a:t>
            </a:r>
            <a:r>
              <a:rPr lang="en-US" sz="2400" dirty="0" err="1">
                <a:ea typeface="+mj-lt"/>
                <a:cs typeface="+mj-lt"/>
              </a:rPr>
              <a:t>ρξης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του</a:t>
            </a:r>
            <a:r>
              <a:rPr lang="en-US" sz="2400" dirty="0">
                <a:ea typeface="+mj-lt"/>
                <a:cs typeface="+mj-lt"/>
              </a:rPr>
              <a:t> π</a:t>
            </a:r>
            <a:r>
              <a:rPr lang="en-US" sz="2400" dirty="0" err="1">
                <a:ea typeface="+mj-lt"/>
                <a:cs typeface="+mj-lt"/>
              </a:rPr>
              <a:t>ρο</a:t>
            </a:r>
            <a:r>
              <a:rPr lang="en-US" sz="2400" dirty="0">
                <a:ea typeface="+mj-lt"/>
                <a:cs typeface="+mj-lt"/>
              </a:rPr>
              <a:t>ανα</a:t>
            </a:r>
            <a:r>
              <a:rPr lang="en-US" sz="2400" dirty="0" err="1">
                <a:ea typeface="+mj-lt"/>
                <a:cs typeface="+mj-lt"/>
              </a:rPr>
              <a:t>φερθέντος</a:t>
            </a:r>
            <a:r>
              <a:rPr lang="en-US" sz="2400" dirty="0">
                <a:ea typeface="+mj-lt"/>
                <a:cs typeface="+mj-lt"/>
              </a:rPr>
              <a:t> μα</a:t>
            </a:r>
            <a:r>
              <a:rPr lang="en-US" sz="2400" dirty="0" err="1">
                <a:ea typeface="+mj-lt"/>
                <a:cs typeface="+mj-lt"/>
              </a:rPr>
              <a:t>ρμάρινου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λέοντος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Το</a:t>
            </a:r>
            <a:r>
              <a:rPr lang="en-US" sz="2400" dirty="0">
                <a:ea typeface="+mj-lt"/>
                <a:cs typeface="+mj-lt"/>
              </a:rPr>
              <a:t> 1837,o </a:t>
            </a:r>
            <a:r>
              <a:rPr lang="en-US" sz="2400" dirty="0" err="1">
                <a:ea typeface="+mj-lt"/>
                <a:cs typeface="+mj-lt"/>
              </a:rPr>
              <a:t>Πειρ</a:t>
            </a:r>
            <a:r>
              <a:rPr lang="en-US" sz="2400" dirty="0">
                <a:ea typeface="+mj-lt"/>
                <a:cs typeface="+mj-lt"/>
              </a:rPr>
              <a:t>α</a:t>
            </a:r>
            <a:r>
              <a:rPr lang="en-US" sz="2400" dirty="0" err="1">
                <a:ea typeface="+mj-lt"/>
                <a:cs typeface="+mj-lt"/>
              </a:rPr>
              <a:t>ιάς</a:t>
            </a:r>
            <a:r>
              <a:rPr lang="en-US" sz="2400" dirty="0">
                <a:ea typeface="+mj-lt"/>
                <a:cs typeface="+mj-lt"/>
              </a:rPr>
              <a:t> π</a:t>
            </a:r>
            <a:r>
              <a:rPr lang="en-US" sz="2400" dirty="0" err="1">
                <a:ea typeface="+mj-lt"/>
                <a:cs typeface="+mj-lt"/>
              </a:rPr>
              <a:t>έφτει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στ</a:t>
            </a:r>
            <a:r>
              <a:rPr lang="en-US" sz="2400" dirty="0">
                <a:ea typeface="+mj-lt"/>
                <a:cs typeface="+mj-lt"/>
              </a:rPr>
              <a:t>α </a:t>
            </a:r>
            <a:r>
              <a:rPr lang="en-US" sz="2400" dirty="0" err="1">
                <a:ea typeface="+mj-lt"/>
                <a:cs typeface="+mj-lt"/>
              </a:rPr>
              <a:t>χέρι</a:t>
            </a:r>
            <a:r>
              <a:rPr lang="en-US" sz="2400" dirty="0">
                <a:ea typeface="+mj-lt"/>
                <a:cs typeface="+mj-lt"/>
              </a:rPr>
              <a:t>α </a:t>
            </a:r>
            <a:r>
              <a:rPr lang="en-US" sz="2400" dirty="0" err="1">
                <a:ea typeface="+mj-lt"/>
                <a:cs typeface="+mj-lt"/>
              </a:rPr>
              <a:t>των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Φράγκων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547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5B689-FC72-B5E6-8122-2341E1AC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ΙΣΤΟΡΙΑ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19887F-05DB-9BDC-0242-0A7DC0F6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Προσβασιμότητα:</a:t>
            </a:r>
            <a:r>
              <a:rPr lang="en-US">
                <a:ea typeface="+mj-lt"/>
                <a:cs typeface="+mj-lt"/>
              </a:rPr>
              <a:t>Το Κεντρικό Λιμάνι του Πειραιά είναι άμεσα προσβάσιμο μέσω του αυτοκινητοδρόμου Αθηνών-Θεσσαλονίκης,της γραμμής 1 του μετρό (ηλεκτρικός σιδηρόδρομος), της γραμμής 3 του μετρό (υπόγειος σιδηρόδρομος), του προαστιακού, αλλά και αστικών λεωφορείων, ενώ βρίσκεται σε μικρή απόσταση από το κέντρο της πόλης του Πειραιά. Ο σταθμός της γραμμής 1 είναι απέναντι από είσοδο του λιμανιού. Εσωτερικά του λιμανιού και με αφετηρία την είσοδο αυτή λειτουργεί δωρεάν μεταφορά με λεωφορεία του ΟΛΠ για την εξυπηρέτηση των επιβατών.</a:t>
            </a:r>
          </a:p>
        </p:txBody>
      </p:sp>
    </p:spTree>
    <p:extLst>
      <p:ext uri="{BB962C8B-B14F-4D97-AF65-F5344CB8AC3E}">
        <p14:creationId xmlns:p14="http://schemas.microsoft.com/office/powerpoint/2010/main" xmlns="" val="306498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023D0-7A90-D2A3-540C-E3B38ED3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18" y="-1842689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E406847-2789-1AD5-F3B7-7505E18C4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" y="933"/>
            <a:ext cx="4332581" cy="27114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4D1E186-DEFF-4919-5BDC-9CC35D73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" y="4067922"/>
            <a:ext cx="5179718" cy="27861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BCB264A-86A3-AD3B-7A2A-CA8E36C15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153" y="-999"/>
            <a:ext cx="4774730" cy="297474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0F7D314-88E1-2D3E-5B56-51A675C4D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586" y="4071665"/>
            <a:ext cx="4944533" cy="27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66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10FFAB-32D9-7073-25B3-B0F3A14F7A74}"/>
              </a:ext>
            </a:extLst>
          </p:cNvPr>
          <p:cNvSpPr txBox="1"/>
          <p:nvPr/>
        </p:nvSpPr>
        <p:spPr>
          <a:xfrm>
            <a:off x="2139518" y="2129681"/>
            <a:ext cx="71642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εργασία αυτή έγινε στο πλαίσιο του περιβαλλοντικού προγράμματος με τίτλο: </a:t>
            </a:r>
          </a:p>
          <a:p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Mare Nostrum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Ταξίδι κληρονομιάς κατά μήκος των  θαλάσσιων διαδρομών και των Ιστορικών λιμανιών – πόλεων της Μεσογείου”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από τους μαθητές: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/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</a:b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  <a:t>Αλέξανδρο Μορφονιό</a:t>
            </a:r>
            <a:b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</a:br>
            <a:r>
              <a:rPr kumimoji="0" lang="el-GR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  <a:t>Νικόλαο Αντωνάκη </a:t>
            </a:r>
          </a:p>
          <a:p>
            <a:r>
              <a:rPr lang="el-GR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  <a:t>Παναγιώτη Πυρπυρή</a:t>
            </a:r>
          </a:p>
          <a:p>
            <a:r>
              <a:rPr kumimoji="0" lang="el-GR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  <a:t>Ιωάννη Στεφανογιάννη</a:t>
            </a:r>
          </a:p>
          <a:p>
            <a:r>
              <a:rPr lang="el-GR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  <a:t>Χρήστο Σημαιοφορίδη 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  <a:t/>
            </a:r>
            <a:b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imSun" panose="02010600030101010101" pitchFamily="2" charset="-122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40293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381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ΛΙΜΑΝΙ ΤΟΥ ΠΕΙΡΑΙΑ</vt:lpstr>
      <vt:lpstr>ΙΣΤΟΡΙΑ</vt:lpstr>
      <vt:lpstr>ΙΣΤΟΡΙΑ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50</cp:revision>
  <dcterms:created xsi:type="dcterms:W3CDTF">2023-03-02T17:57:27Z</dcterms:created>
  <dcterms:modified xsi:type="dcterms:W3CDTF">2023-03-27T08:31:45Z</dcterms:modified>
</cp:coreProperties>
</file>