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1.png" ContentType="image/png"/>
  <Override PartName="/ppt/media/image3.jpeg" ContentType="image/jpeg"/>
  <Override PartName="/ppt/media/image2.png" ContentType="image/pn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slides/slide1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l-GR" sz="6000" spc="-1" strike="noStrike">
                <a:solidFill>
                  <a:srgbClr val="000000"/>
                </a:solidFill>
                <a:latin typeface="Calibri Light"/>
              </a:rPr>
              <a:t>Κάντε κλικ για να επεξεργαστείτε τον τίτλο υποδείγματος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8795A39-2EEF-4B6C-9E88-E84C68522F97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4/7/23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38B830A-3EAD-49B7-BB0B-5C662015298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Πατήστε για επεξεργασία της μορφής κειμένου διάρθρωσης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Τρίτο επίπεδο διάρθρωσης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Έκτο επίπεδο διάρθρωσης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Έβδομο επίπεδο διάρθρωσης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l-GR" sz="4400" spc="-1" strike="noStrike">
                <a:solidFill>
                  <a:srgbClr val="000000"/>
                </a:solidFill>
                <a:latin typeface="Calibri Light"/>
              </a:rPr>
              <a:t>Κάντε κλικ για να επεξεργαστείτε τον τίτλο υποδείγματος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Calibri"/>
              </a:rPr>
              <a:t>Στυλ κειμένου υποδείγματος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</a:rPr>
              <a:t>Δεύτερο επίπεδο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Τρίτο επίπεδο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1800" spc="-1" strike="noStrike">
                <a:solidFill>
                  <a:srgbClr val="000000"/>
                </a:solidFill>
                <a:latin typeface="Calibri"/>
              </a:rPr>
              <a:t>Τέταρτο επίπεδο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1800" spc="-1" strike="noStrike">
                <a:solidFill>
                  <a:srgbClr val="000000"/>
                </a:solidFill>
                <a:latin typeface="Calibri"/>
              </a:rPr>
              <a:t>Πέμπτο επίπεδο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F8DF895-24CC-4751-84FD-99C8FFA45C57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4/7/23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C9C6B3F-9991-4307-916E-AA98112E8585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3" name="Εικόνα 3" descr=""/>
          <p:cNvPicPr/>
          <p:nvPr/>
        </p:nvPicPr>
        <p:blipFill>
          <a:blip r:embed="rId1">
            <a:alphaModFix amt="50000"/>
          </a:blip>
          <a:srcRect l="0" t="12813" r="0" b="2920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84" name="TextShape 2"/>
          <p:cNvSpPr txBox="1"/>
          <p:nvPr/>
        </p:nvSpPr>
        <p:spPr>
          <a:xfrm>
            <a:off x="1523880" y="1122480"/>
            <a:ext cx="9143640" cy="29001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el-GR" sz="6000" spc="-1" strike="noStrike">
                <a:solidFill>
                  <a:srgbClr val="ffffff"/>
                </a:solidFill>
                <a:latin typeface="Calibri Light"/>
              </a:rPr>
              <a:t>ΙΣΠΑΝΙΚΚΗ ΚΟΥΖΙΝΑ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TextShape 3"/>
          <p:cNvSpPr txBox="1"/>
          <p:nvPr/>
        </p:nvSpPr>
        <p:spPr>
          <a:xfrm>
            <a:off x="1523880" y="4159440"/>
            <a:ext cx="9143640" cy="1098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TextShape 2"/>
          <p:cNvSpPr txBox="1"/>
          <p:nvPr/>
        </p:nvSpPr>
        <p:spPr>
          <a:xfrm>
            <a:off x="471600" y="254160"/>
            <a:ext cx="4368240" cy="8434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1" lang="en-US" sz="5400" spc="-1" strike="noStrike">
                <a:solidFill>
                  <a:srgbClr val="000000"/>
                </a:solidFill>
                <a:latin typeface="PFDasGroteskProMedium"/>
              </a:rPr>
              <a:t>Paella</a:t>
            </a:r>
            <a:endParaRPr b="0" lang="en-US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640080" y="2586960"/>
            <a:ext cx="3474360" cy="18000"/>
          </a:xfrm>
          <a:custGeom>
            <a:avLst/>
            <a:gdLst/>
            <a:ahLst/>
            <a:rect l="l" t="t" r="r" b="b"/>
            <a:pathLst>
              <a:path w="3474720" h="18288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4280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TextShape 4"/>
          <p:cNvSpPr txBox="1"/>
          <p:nvPr/>
        </p:nvSpPr>
        <p:spPr>
          <a:xfrm>
            <a:off x="640080" y="1098000"/>
            <a:ext cx="4243320" cy="5095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l-GR" sz="2200" spc="-1" strike="noStrike">
                <a:solidFill>
                  <a:srgbClr val="000000"/>
                </a:solidFill>
                <a:latin typeface="PFDasGroteskProRegular"/>
              </a:rPr>
              <a:t>Πρόκειται για ένα από τα πιο γνωστά ισπανικά πιάτα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l-GR" sz="2200" spc="-1" strike="noStrike">
                <a:solidFill>
                  <a:srgbClr val="000000"/>
                </a:solidFill>
                <a:latin typeface="PFDasGroteskProRegular"/>
              </a:rPr>
              <a:t>Το συγκεκριμένο πιάτο «κυκλοφορεί» σε αμέτρητες τοπικές παραλλαγές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l-GR" sz="2200" spc="-1" strike="noStrike">
                <a:solidFill>
                  <a:srgbClr val="000000"/>
                </a:solidFill>
                <a:latin typeface="PFDasGroteskProRegular"/>
              </a:rPr>
              <a:t> </a:t>
            </a:r>
            <a:r>
              <a:rPr b="1" lang="el-GR" sz="2200" spc="-1" strike="noStrike">
                <a:solidFill>
                  <a:srgbClr val="000000"/>
                </a:solidFill>
                <a:latin typeface="PFDasGroteskProRegular"/>
              </a:rPr>
              <a:t>Η πιο συνηθισμένη είναι η paella, μπορείτε όμως να δοκιμάσετε και την paella mixta ή </a:t>
            </a:r>
            <a:r>
              <a:rPr b="1" lang="en-US" sz="2200" spc="-1" strike="noStrike">
                <a:solidFill>
                  <a:srgbClr val="000000"/>
                </a:solidFill>
                <a:latin typeface="PFDasGroteskProRegular"/>
              </a:rPr>
              <a:t>paella vegetal </a:t>
            </a:r>
            <a:r>
              <a:rPr b="1" lang="el-GR" sz="2200" spc="-1" strike="noStrike">
                <a:solidFill>
                  <a:srgbClr val="000000"/>
                </a:solidFill>
                <a:latin typeface="PFDasGroteskProRegular"/>
              </a:rPr>
              <a:t>ή </a:t>
            </a:r>
            <a:r>
              <a:rPr b="1" lang="en-US" sz="2200" spc="-1" strike="noStrike">
                <a:solidFill>
                  <a:srgbClr val="000000"/>
                </a:solidFill>
                <a:latin typeface="PFDasGroteskProRegular"/>
              </a:rPr>
              <a:t>vegetarianna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0" name="Εικόνα 3" descr="Εικόνα που περιέχει εσωτερικό, αξεσουάρ&#10;&#10;Περιγραφή που δημιουργήθηκε αυτόματα"/>
          <p:cNvPicPr/>
          <p:nvPr/>
        </p:nvPicPr>
        <p:blipFill>
          <a:blip r:embed="rId1"/>
          <a:srcRect l="18180" t="0" r="14860" b="0"/>
          <a:stretch/>
        </p:blipFill>
        <p:spPr>
          <a:xfrm>
            <a:off x="5781600" y="0"/>
            <a:ext cx="687852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77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Calibri Light"/>
              </a:rPr>
              <a:t>Patatas bravas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PFDasGroteskProRegular"/>
              </a:rPr>
              <a:t>E</a:t>
            </a:r>
            <a:r>
              <a:rPr b="0" lang="el-GR" sz="2800" spc="-1" strike="noStrike">
                <a:solidFill>
                  <a:srgbClr val="000000"/>
                </a:solidFill>
                <a:latin typeface="PFDasGroteskProRegular"/>
              </a:rPr>
              <a:t>ίναι πατάτες κομμένες ασύμμετρα </a:t>
            </a:r>
            <a:r>
              <a:rPr b="0" lang="en-US" sz="2800" spc="-1" strike="noStrike">
                <a:solidFill>
                  <a:srgbClr val="000000"/>
                </a:solidFill>
                <a:latin typeface="PFDasGroteskProRegular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PFDasGroteskProRegular"/>
              </a:rPr>
              <a:t>Βράζονται πρώτα ελαφρά για να γίνουν τρυφερές και στη συνέχεια τηγανίζονται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PFDasGroteskProRegular"/>
              </a:rPr>
              <a:t>Σερβίρονται με πικάντικη σάλτσα ντομάτας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PFDasGroteskProRegular"/>
              </a:rPr>
              <a:t>Στη Βαλένθια και την Καταλονία  τις περιχύνουν με μια σάλτσα από κόκκινη πιπεριά, πάπρικα, τσίλι και ξίδι.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77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PFDasGroteskProMedium"/>
              </a:rPr>
              <a:t>Churros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PFDasGroteskProRegular"/>
              </a:rPr>
              <a:t> </a:t>
            </a:r>
            <a:r>
              <a:rPr b="0" lang="el-GR" sz="2800" spc="-1" strike="noStrike">
                <a:solidFill>
                  <a:srgbClr val="000000"/>
                </a:solidFill>
                <a:latin typeface="PFDasGroteskProRegular"/>
              </a:rPr>
              <a:t>ισπανικοί λουκουμάδες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PFDasGroteskProRegular"/>
              </a:rPr>
              <a:t> </a:t>
            </a:r>
            <a:r>
              <a:rPr b="0" lang="el-GR" sz="2800" spc="-1" strike="noStrike">
                <a:solidFill>
                  <a:srgbClr val="000000"/>
                </a:solidFill>
                <a:latin typeface="PFDasGroteskProRegular"/>
              </a:rPr>
              <a:t>η ιδέα ξεκίνησε από Ισπανούς βοσκούς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PFDasGroteskProRegular"/>
              </a:rPr>
              <a:t>η ζύμη ενίοτε πασπαλιζόταν με ζάχαρη 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PFDasGroteskProRegular"/>
              </a:rPr>
              <a:t> </a:t>
            </a:r>
            <a:r>
              <a:rPr b="0" lang="el-GR" sz="2800" spc="-1" strike="noStrike">
                <a:solidFill>
                  <a:srgbClr val="000000"/>
                </a:solidFill>
                <a:latin typeface="PFDasGroteskProRegular"/>
              </a:rPr>
              <a:t>πασπαλίζεται με κανέλα και ζάχαρη και συνοδεύεται από ένα μπολάκι λιωμένη σοκολάτα.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77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PFDasGroteskProMedium"/>
              </a:rPr>
              <a:t>Tortilla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Calibri"/>
              </a:rPr>
              <a:t>Η </a:t>
            </a:r>
            <a:r>
              <a:rPr b="0" lang="en-US" sz="2800" spc="-1" strike="noStrike">
                <a:solidFill>
                  <a:srgbClr val="000000"/>
                </a:solidFill>
                <a:latin typeface="PFDasGroteskProMedium"/>
              </a:rPr>
              <a:t>Tortilla</a:t>
            </a:r>
            <a:r>
              <a:rPr b="0" lang="el-GR" sz="2800" spc="-1" strike="noStrike">
                <a:solidFill>
                  <a:srgbClr val="000000"/>
                </a:solidFill>
                <a:latin typeface="PFDasGroteskProMedium"/>
              </a:rPr>
              <a:t> </a:t>
            </a:r>
            <a:r>
              <a:rPr b="0" lang="el-GR" sz="2800" spc="-1" strike="noStrike">
                <a:solidFill>
                  <a:srgbClr val="000000"/>
                </a:solidFill>
                <a:latin typeface="PFDasGroteskProRegular"/>
              </a:rPr>
              <a:t>είναι Η ισπανική βερσιόν της ομελέτας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PFDasGroteskProRegular"/>
              </a:rPr>
              <a:t>Χαρακτηριστικές στην ισπανική ομελέτα είναι οι πατάτες που περιέχει ενώ χρησιμοποιούνται επίσης κρεμμύδια, ντομάτες και γλυκιές πιπεριές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PFDasGroteskProRegular"/>
              </a:rPr>
              <a:t> </a:t>
            </a:r>
            <a:r>
              <a:rPr b="0" lang="el-GR" sz="2800" spc="-1" strike="noStrike">
                <a:solidFill>
                  <a:srgbClr val="000000"/>
                </a:solidFill>
                <a:latin typeface="PFDasGroteskProRegular"/>
              </a:rPr>
              <a:t>Συχνά περιέχει γαρίδες, καλαμάρια και μανιτάρια ενώ κάποιες φορές πασπαλίζεται με τυρί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77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PFDasGroteskProMedium"/>
              </a:rPr>
              <a:t>Cochinillo asado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PFDasGroteskProRegular"/>
              </a:rPr>
              <a:t>Πρόκειται για ολόκληρο ψητό γουρουνάκι 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PFDasGroteskProRegular"/>
              </a:rPr>
              <a:t>Στις περισσότερες περιοχές ανά την Ισπανία ετοιμάζουν σε φεστιβάλ ή ειδικές περιστάσεις και γιορτές.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PFDasGroteskProRegular"/>
              </a:rPr>
              <a:t> </a:t>
            </a:r>
            <a:r>
              <a:rPr b="0" lang="el-GR" sz="2800" spc="-1" strike="noStrike">
                <a:solidFill>
                  <a:srgbClr val="000000"/>
                </a:solidFill>
                <a:latin typeface="PFDasGroteskProRegular"/>
              </a:rPr>
              <a:t>Αφού αφαιρέσουν τα εντόσθια, το γουρουνάκι καρυκεύεται και στη συνέχεια το περνούν στη σούβλα και το ψήνουν σε φωτιά στα κάρβουνα. 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77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PFDasGroteskProMedium"/>
              </a:rPr>
              <a:t>Gazpacho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PFDasGroteskProRegular"/>
              </a:rPr>
              <a:t>καλοκαιρινή σούπα των Ισπανών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PFDasGroteskProRegular"/>
              </a:rPr>
              <a:t>ωμά λαχανικά και σερβίρεται κρύα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PFDasGroteskProRegular"/>
              </a:rPr>
              <a:t>λαχανικά όπως ντομάτα, αγγούρι, σκόρδο, πράσινη πιπεριά και ελαιόλαδο.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PFDasGroteskProRegular"/>
              </a:rPr>
              <a:t> </a:t>
            </a:r>
            <a:r>
              <a:rPr b="0" lang="el-GR" sz="2800" spc="-1" strike="noStrike">
                <a:solidFill>
                  <a:srgbClr val="000000"/>
                </a:solidFill>
                <a:latin typeface="PFDasGroteskProRegular"/>
              </a:rPr>
              <a:t>από τους Ρωμαίους σαν μια σούπα με βασικά συστατικά νερό, σκόρδο, ελαιόλαδο, ξίδι και ψωμί.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PFDasGroteskProRegular"/>
              </a:rPr>
              <a:t> </a:t>
            </a:r>
            <a:r>
              <a:rPr b="0" lang="el-GR" sz="2800" spc="-1" strike="noStrike">
                <a:solidFill>
                  <a:srgbClr val="000000"/>
                </a:solidFill>
                <a:latin typeface="PFDasGroteskProRegular"/>
              </a:rPr>
              <a:t>μοντέρνα της εκδοχή : χρησιμοποιούνται αβοκάντο, αγγούρι, μαϊντανός, σταφύλια, καρπούζι κ.ά.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Application>LibreOffice/6.4.7.2$Linux_X86_64 LibreOffice_project/40$Build-2</Application>
  <Words>267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2023-04-07T13:11:50Z</dcterms:created>
  <dc:creator/>
  <dc:description/>
  <dc:language>el-GR</dc:language>
  <cp:lastModifiedBy>giorgos ps</cp:lastModifiedBy>
  <dcterms:modified xsi:type="dcterms:W3CDTF">2023-02-04T15:28:46Z</dcterms:modified>
  <cp:revision>7</cp:revision>
  <dc:subject/>
  <dc:title>ΙΣΠΑΝΙΚΚΗ ΚΟΥΖΙΝΑ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Ευρεία οθόνη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