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C83A1-4997-43F8-AC3F-D9AC00CEC008}" v="2" dt="2023-03-24T19:40:42.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a Mazioti" userId="5838fdcd677cb86c" providerId="LiveId" clId="{979C83A1-4997-43F8-AC3F-D9AC00CEC008}"/>
    <pc:docChg chg="custSel addSld modSld">
      <pc:chgData name="Theodora Mazioti" userId="5838fdcd677cb86c" providerId="LiveId" clId="{979C83A1-4997-43F8-AC3F-D9AC00CEC008}" dt="2023-03-24T19:43:24.898" v="66" actId="20577"/>
      <pc:docMkLst>
        <pc:docMk/>
      </pc:docMkLst>
      <pc:sldChg chg="modSp mod">
        <pc:chgData name="Theodora Mazioti" userId="5838fdcd677cb86c" providerId="LiveId" clId="{979C83A1-4997-43F8-AC3F-D9AC00CEC008}" dt="2023-03-24T18:34:16.048" v="3" actId="20577"/>
        <pc:sldMkLst>
          <pc:docMk/>
          <pc:sldMk cId="1157239795" sldId="257"/>
        </pc:sldMkLst>
        <pc:spChg chg="mod">
          <ac:chgData name="Theodora Mazioti" userId="5838fdcd677cb86c" providerId="LiveId" clId="{979C83A1-4997-43F8-AC3F-D9AC00CEC008}" dt="2023-03-24T18:34:16.048" v="3" actId="20577"/>
          <ac:spMkLst>
            <pc:docMk/>
            <pc:sldMk cId="1157239795" sldId="257"/>
            <ac:spMk id="3" creationId="{00000000-0000-0000-0000-000000000000}"/>
          </ac:spMkLst>
        </pc:spChg>
      </pc:sldChg>
      <pc:sldChg chg="modSp mod">
        <pc:chgData name="Theodora Mazioti" userId="5838fdcd677cb86c" providerId="LiveId" clId="{979C83A1-4997-43F8-AC3F-D9AC00CEC008}" dt="2023-03-24T18:37:34.692" v="5" actId="14100"/>
        <pc:sldMkLst>
          <pc:docMk/>
          <pc:sldMk cId="142712434" sldId="258"/>
        </pc:sldMkLst>
        <pc:spChg chg="mod">
          <ac:chgData name="Theodora Mazioti" userId="5838fdcd677cb86c" providerId="LiveId" clId="{979C83A1-4997-43F8-AC3F-D9AC00CEC008}" dt="2023-03-24T18:37:34.692" v="5" actId="14100"/>
          <ac:spMkLst>
            <pc:docMk/>
            <pc:sldMk cId="142712434" sldId="258"/>
            <ac:spMk id="2" creationId="{00000000-0000-0000-0000-000000000000}"/>
          </ac:spMkLst>
        </pc:spChg>
        <pc:spChg chg="mod">
          <ac:chgData name="Theodora Mazioti" userId="5838fdcd677cb86c" providerId="LiveId" clId="{979C83A1-4997-43F8-AC3F-D9AC00CEC008}" dt="2023-03-24T18:37:16.530" v="4" actId="113"/>
          <ac:spMkLst>
            <pc:docMk/>
            <pc:sldMk cId="142712434" sldId="258"/>
            <ac:spMk id="3" creationId="{00000000-0000-0000-0000-000000000000}"/>
          </ac:spMkLst>
        </pc:spChg>
      </pc:sldChg>
      <pc:sldChg chg="modSp mod">
        <pc:chgData name="Theodora Mazioti" userId="5838fdcd677cb86c" providerId="LiveId" clId="{979C83A1-4997-43F8-AC3F-D9AC00CEC008}" dt="2023-03-24T18:38:04.564" v="6" actId="14100"/>
        <pc:sldMkLst>
          <pc:docMk/>
          <pc:sldMk cId="1934124124" sldId="259"/>
        </pc:sldMkLst>
        <pc:spChg chg="mod">
          <ac:chgData name="Theodora Mazioti" userId="5838fdcd677cb86c" providerId="LiveId" clId="{979C83A1-4997-43F8-AC3F-D9AC00CEC008}" dt="2023-03-24T18:38:04.564" v="6" actId="14100"/>
          <ac:spMkLst>
            <pc:docMk/>
            <pc:sldMk cId="1934124124" sldId="259"/>
            <ac:spMk id="2" creationId="{00000000-0000-0000-0000-000000000000}"/>
          </ac:spMkLst>
        </pc:spChg>
      </pc:sldChg>
      <pc:sldChg chg="modSp mod">
        <pc:chgData name="Theodora Mazioti" userId="5838fdcd677cb86c" providerId="LiveId" clId="{979C83A1-4997-43F8-AC3F-D9AC00CEC008}" dt="2023-03-24T18:39:10.768" v="11" actId="27636"/>
        <pc:sldMkLst>
          <pc:docMk/>
          <pc:sldMk cId="3780814217" sldId="261"/>
        </pc:sldMkLst>
        <pc:spChg chg="mod">
          <ac:chgData name="Theodora Mazioti" userId="5838fdcd677cb86c" providerId="LiveId" clId="{979C83A1-4997-43F8-AC3F-D9AC00CEC008}" dt="2023-03-24T18:38:51.495" v="7" actId="14100"/>
          <ac:spMkLst>
            <pc:docMk/>
            <pc:sldMk cId="3780814217" sldId="261"/>
            <ac:spMk id="2" creationId="{00000000-0000-0000-0000-000000000000}"/>
          </ac:spMkLst>
        </pc:spChg>
        <pc:spChg chg="mod">
          <ac:chgData name="Theodora Mazioti" userId="5838fdcd677cb86c" providerId="LiveId" clId="{979C83A1-4997-43F8-AC3F-D9AC00CEC008}" dt="2023-03-24T18:39:10.768" v="11" actId="27636"/>
          <ac:spMkLst>
            <pc:docMk/>
            <pc:sldMk cId="3780814217" sldId="261"/>
            <ac:spMk id="3" creationId="{00000000-0000-0000-0000-000000000000}"/>
          </ac:spMkLst>
        </pc:spChg>
      </pc:sldChg>
      <pc:sldChg chg="addSp delSp modSp new mod">
        <pc:chgData name="Theodora Mazioti" userId="5838fdcd677cb86c" providerId="LiveId" clId="{979C83A1-4997-43F8-AC3F-D9AC00CEC008}" dt="2023-03-24T19:43:24.898" v="66" actId="20577"/>
        <pc:sldMkLst>
          <pc:docMk/>
          <pc:sldMk cId="4173953152" sldId="263"/>
        </pc:sldMkLst>
        <pc:spChg chg="mod">
          <ac:chgData name="Theodora Mazioti" userId="5838fdcd677cb86c" providerId="LiveId" clId="{979C83A1-4997-43F8-AC3F-D9AC00CEC008}" dt="2023-03-24T19:43:24.898" v="66" actId="20577"/>
          <ac:spMkLst>
            <pc:docMk/>
            <pc:sldMk cId="4173953152" sldId="263"/>
            <ac:spMk id="2" creationId="{8261AF02-8B08-C8B5-2DB8-96C9EDF29976}"/>
          </ac:spMkLst>
        </pc:spChg>
        <pc:spChg chg="mod">
          <ac:chgData name="Theodora Mazioti" userId="5838fdcd677cb86c" providerId="LiveId" clId="{979C83A1-4997-43F8-AC3F-D9AC00CEC008}" dt="2023-03-24T19:42:02.229" v="18" actId="27636"/>
          <ac:spMkLst>
            <pc:docMk/>
            <pc:sldMk cId="4173953152" sldId="263"/>
            <ac:spMk id="3" creationId="{3917FE29-C73E-A5A3-6420-A214E693882F}"/>
          </ac:spMkLst>
        </pc:spChg>
        <pc:graphicFrameChg chg="add del mod">
          <ac:chgData name="Theodora Mazioti" userId="5838fdcd677cb86c" providerId="LiveId" clId="{979C83A1-4997-43F8-AC3F-D9AC00CEC008}" dt="2023-03-24T19:40:42.016" v="14"/>
          <ac:graphicFrameMkLst>
            <pc:docMk/>
            <pc:sldMk cId="4173953152" sldId="263"/>
            <ac:graphicFrameMk id="4" creationId="{E57BCC95-25D4-B7F7-94F2-556A9585A85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F4BCA902-DE5C-40C4-8E42-1EE2A364E2CA}" type="datetimeFigureOut">
              <a:rPr lang="el-GR" smtClean="0"/>
              <a:pPr/>
              <a:t>27/3/2023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329629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4BCA902-DE5C-40C4-8E42-1EE2A364E2CA}" type="datetimeFigureOut">
              <a:rPr lang="el-GR" smtClean="0"/>
              <a:pPr/>
              <a:t>27/3/2023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87800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4BCA902-DE5C-40C4-8E42-1EE2A364E2CA}" type="datetimeFigureOut">
              <a:rPr lang="el-GR" smtClean="0"/>
              <a:pPr/>
              <a:t>27/3/2023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7285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4BCA902-DE5C-40C4-8E42-1EE2A364E2CA}" type="datetimeFigureOut">
              <a:rPr lang="el-GR" smtClean="0"/>
              <a:pPr/>
              <a:t>27/3/2023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92296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F4BCA902-DE5C-40C4-8E42-1EE2A364E2CA}" type="datetimeFigureOut">
              <a:rPr lang="el-GR" smtClean="0"/>
              <a:pPr/>
              <a:t>27/3/2023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44352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4BCA902-DE5C-40C4-8E42-1EE2A364E2CA}" type="datetimeFigureOut">
              <a:rPr lang="el-GR" smtClean="0"/>
              <a:pPr/>
              <a:t>27/3/2023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24771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4BCA902-DE5C-40C4-8E42-1EE2A364E2CA}" type="datetimeFigureOut">
              <a:rPr lang="el-GR" smtClean="0"/>
              <a:pPr/>
              <a:t>27/3/2023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74419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4BCA902-DE5C-40C4-8E42-1EE2A364E2CA}" type="datetimeFigureOut">
              <a:rPr lang="el-GR" smtClean="0"/>
              <a:pPr/>
              <a:t>27/3/2023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87161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4BCA902-DE5C-40C4-8E42-1EE2A364E2CA}" type="datetimeFigureOut">
              <a:rPr lang="el-GR" smtClean="0"/>
              <a:pPr/>
              <a:t>27/3/2023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181276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F4BCA902-DE5C-40C4-8E42-1EE2A364E2CA}" type="datetimeFigureOut">
              <a:rPr lang="el-GR" smtClean="0"/>
              <a:pPr/>
              <a:t>27/3/2023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144188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F4BCA902-DE5C-40C4-8E42-1EE2A364E2CA}" type="datetimeFigureOut">
              <a:rPr lang="el-GR" smtClean="0"/>
              <a:pPr/>
              <a:t>27/3/2023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21520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CA902-DE5C-40C4-8E42-1EE2A364E2CA}" type="datetimeFigureOut">
              <a:rPr lang="el-GR" smtClean="0"/>
              <a:pPr/>
              <a:t>27/3/2023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2A5AD-BFEA-4816-BEE9-5FDEAF0D2874}" type="slidenum">
              <a:rPr lang="el-GR" smtClean="0"/>
              <a:pPr/>
              <a:t>‹#›</a:t>
            </a:fld>
            <a:endParaRPr lang="el-GR"/>
          </a:p>
        </p:txBody>
      </p:sp>
    </p:spTree>
    <p:extLst>
      <p:ext uri="{BB962C8B-B14F-4D97-AF65-F5344CB8AC3E}">
        <p14:creationId xmlns:p14="http://schemas.microsoft.com/office/powerpoint/2010/main" xmlns="" val="924216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latin typeface="Arial" panose="020B0604020202020204" pitchFamily="34" charset="0"/>
                <a:cs typeface="Arial" panose="020B0604020202020204" pitchFamily="34" charset="0"/>
              </a:rPr>
              <a:t>ΒΕΝΕΤΙΑ</a:t>
            </a:r>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59276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latin typeface="Arial" panose="020B0604020202020204" pitchFamily="34" charset="0"/>
                <a:cs typeface="Arial" panose="020B0604020202020204" pitchFamily="34" charset="0"/>
              </a:rPr>
              <a:t>ΒΕΝΕΤΙΑ</a:t>
            </a:r>
            <a:endParaRPr lang="el-GR" dirty="0"/>
          </a:p>
        </p:txBody>
      </p:sp>
      <p:sp>
        <p:nvSpPr>
          <p:cNvPr id="3" name="Θέση περιεχομένου 2"/>
          <p:cNvSpPr>
            <a:spLocks noGrp="1"/>
          </p:cNvSpPr>
          <p:nvPr>
            <p:ph sz="half" idx="1"/>
          </p:nvPr>
        </p:nvSpPr>
        <p:spPr>
          <a:xfrm>
            <a:off x="557048" y="1324303"/>
            <a:ext cx="5462752" cy="5533697"/>
          </a:xfrm>
        </p:spPr>
        <p:txBody>
          <a:bodyPr>
            <a:normAutofit fontScale="92500" lnSpcReduction="10000"/>
          </a:bodyPr>
          <a:lstStyle/>
          <a:p>
            <a:pPr marL="0" indent="0">
              <a:buNone/>
            </a:pPr>
            <a:r>
              <a:rPr lang="el-GR" dirty="0">
                <a:latin typeface="Arial" panose="020B0604020202020204" pitchFamily="34" charset="0"/>
                <a:cs typeface="Arial" panose="020B0604020202020204" pitchFamily="34" charset="0"/>
              </a:rPr>
              <a:t>	</a:t>
            </a:r>
            <a:r>
              <a:rPr lang="el-GR" sz="2600" dirty="0">
                <a:latin typeface="Arial" panose="020B0604020202020204" pitchFamily="34" charset="0"/>
                <a:cs typeface="Arial" panose="020B0604020202020204" pitchFamily="34" charset="0"/>
              </a:rPr>
              <a:t>Η Βενετία είναι πόλη</a:t>
            </a:r>
            <a:r>
              <a:rPr lang="en-US" sz="2600" dirty="0">
                <a:latin typeface="Arial" panose="020B0604020202020204" pitchFamily="34" charset="0"/>
                <a:cs typeface="Arial" panose="020B0604020202020204" pitchFamily="34" charset="0"/>
              </a:rPr>
              <a:t> </a:t>
            </a:r>
            <a:r>
              <a:rPr lang="el-GR" sz="2600" dirty="0">
                <a:latin typeface="Arial" panose="020B0604020202020204" pitchFamily="34" charset="0"/>
                <a:cs typeface="Arial" panose="020B0604020202020204" pitchFamily="34" charset="0"/>
              </a:rPr>
              <a:t>της Ιταλίας χτισμένη πάνω σε μια ομάδα 118 μικρών νησιών που χωρίζονται από κανάλια και ενώνονται μεταξύ τους με γέφυρες. Είναι πρωτεύουσα της Περιφέρειας του Βένετο και βρίσκεται στην ομώνυμη ελώδη λιμνοθάλασσα που απλώνεται κατά μήκος της ακτογραμμής μεταξύ των εκβολών των ποταμών Πάδου (</a:t>
            </a:r>
            <a:r>
              <a:rPr lang="el-GR" sz="2600" dirty="0" err="1">
                <a:latin typeface="Arial" panose="020B0604020202020204" pitchFamily="34" charset="0"/>
                <a:cs typeface="Arial" panose="020B0604020202020204" pitchFamily="34" charset="0"/>
              </a:rPr>
              <a:t>Πο</a:t>
            </a:r>
            <a:r>
              <a:rPr lang="el-GR" sz="2600" dirty="0">
                <a:latin typeface="Arial" panose="020B0604020202020204" pitchFamily="34" charset="0"/>
                <a:cs typeface="Arial" panose="020B0604020202020204" pitchFamily="34" charset="0"/>
              </a:rPr>
              <a:t>) και </a:t>
            </a:r>
            <a:r>
              <a:rPr lang="el-GR" sz="2600" dirty="0" err="1">
                <a:latin typeface="Arial" panose="020B0604020202020204" pitchFamily="34" charset="0"/>
                <a:cs typeface="Arial" panose="020B0604020202020204" pitchFamily="34" charset="0"/>
              </a:rPr>
              <a:t>Πιάβε</a:t>
            </a:r>
            <a:r>
              <a:rPr lang="el-GR" sz="2600" dirty="0">
                <a:latin typeface="Arial" panose="020B0604020202020204" pitchFamily="34" charset="0"/>
                <a:cs typeface="Arial" panose="020B0604020202020204" pitchFamily="34" charset="0"/>
              </a:rPr>
              <a:t>. Η Βενετία είναι φημισμένη για την ομορφιά της τοποθεσίας της, την αρχιτεκτονική της και τα έργα τέχνης της. Ολόκληρη η πόλη είναι καταγεγραμμένη ως Μνημείο Παγκόσμιας Κληρονομιάς, μαζί με τη λιμνοθάλασσά της.  </a:t>
            </a:r>
          </a:p>
        </p:txBody>
      </p:sp>
      <p:pic>
        <p:nvPicPr>
          <p:cNvPr id="1026" name="Picture 2" descr="Weekend στη Βενετία | Η ΚΑΘΗΜΕΡΙΝΗ"/>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172200" y="2382044"/>
            <a:ext cx="5181600" cy="32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723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4584"/>
          </a:xfrm>
        </p:spPr>
        <p:txBody>
          <a:bodyPr/>
          <a:lstStyle/>
          <a:p>
            <a:pPr algn="ctr"/>
            <a:r>
              <a:rPr lang="el-GR" dirty="0"/>
              <a:t>ΒΕΝΕΤΙΑ</a:t>
            </a:r>
          </a:p>
        </p:txBody>
      </p:sp>
      <p:sp>
        <p:nvSpPr>
          <p:cNvPr id="3" name="Θέση περιεχομένου 2"/>
          <p:cNvSpPr>
            <a:spLocks noGrp="1"/>
          </p:cNvSpPr>
          <p:nvPr>
            <p:ph sz="half" idx="1"/>
          </p:nvPr>
        </p:nvSpPr>
        <p:spPr>
          <a:xfrm>
            <a:off x="147145" y="1250731"/>
            <a:ext cx="6025055" cy="4845270"/>
          </a:xfrm>
        </p:spPr>
        <p:txBody>
          <a:bodyPr>
            <a:normAutofit fontScale="92500" lnSpcReduction="10000"/>
          </a:bodyPr>
          <a:lstStyle/>
          <a:p>
            <a:pPr marL="0" indent="0" algn="just">
              <a:buNone/>
            </a:pPr>
            <a:r>
              <a:rPr lang="el-GR" sz="2000" dirty="0"/>
              <a:t>	</a:t>
            </a:r>
            <a:r>
              <a:rPr lang="el-GR" sz="2000" dirty="0">
                <a:latin typeface="Arial" panose="020B0604020202020204" pitchFamily="34" charset="0"/>
                <a:cs typeface="Arial" panose="020B0604020202020204" pitchFamily="34" charset="0"/>
              </a:rPr>
              <a:t>Το όνομα προέρχεται από τον αρχαίο λαό των Βένετων, που κατοίκησαν την περιοχή από τον 10ο αιώνα π.Χ. Η πόλη υπήρξε στην ιστορία πρωτεύουσα της Δημοκρατίας της Βενετίας. Είναι γνωστή ως «</a:t>
            </a:r>
            <a:r>
              <a:rPr lang="el-GR" sz="2000" dirty="0" err="1">
                <a:latin typeface="Arial" panose="020B0604020202020204" pitchFamily="34" charset="0"/>
                <a:cs typeface="Arial" panose="020B0604020202020204" pitchFamily="34" charset="0"/>
              </a:rPr>
              <a:t>Γαληνοτάτη</a:t>
            </a:r>
            <a:r>
              <a:rPr lang="el-GR" sz="2000" dirty="0">
                <a:latin typeface="Arial" panose="020B0604020202020204" pitchFamily="34" charset="0"/>
                <a:cs typeface="Arial" panose="020B0604020202020204" pitchFamily="34" charset="0"/>
              </a:rPr>
              <a:t>», «Βασίλισσα της Αδριατικής», «Πόλη του Νερού», «Πόλη των Μασκών», «Πόλη των Γεφυρών», «Επιπλέουσα Πόλη» και «Πόλη των Καναλιών». </a:t>
            </a:r>
            <a:r>
              <a:rPr lang="el-GR" sz="2000" b="1" dirty="0">
                <a:latin typeface="Arial" panose="020B0604020202020204" pitchFamily="34" charset="0"/>
                <a:cs typeface="Arial" panose="020B0604020202020204" pitchFamily="34" charset="0"/>
              </a:rPr>
              <a:t>Η Δημοκρατία της Βενετίας υπήρξε πολύ μεγάλη ναυτική δύναμη κατά τον Μεσαίωνα και την Αναγέννηση, ορμητήριο για τις Σταυροφορίες και τη Ναυμαχία της </a:t>
            </a:r>
            <a:r>
              <a:rPr lang="el-GR" sz="2000" b="1" dirty="0" err="1">
                <a:latin typeface="Arial" panose="020B0604020202020204" pitchFamily="34" charset="0"/>
                <a:cs typeface="Arial" panose="020B0604020202020204" pitchFamily="34" charset="0"/>
              </a:rPr>
              <a:t>Ναυπάκτου</a:t>
            </a:r>
            <a:r>
              <a:rPr lang="el-GR" sz="2000" b="1" dirty="0">
                <a:latin typeface="Arial" panose="020B0604020202020204" pitchFamily="34" charset="0"/>
                <a:cs typeface="Arial" panose="020B0604020202020204" pitchFamily="34" charset="0"/>
              </a:rPr>
              <a:t>, καθώς και πολύ σημαντικό κέντρο εμπορίου (ιδιαίτερα μεταξιού, σιτηρών και μπαχαρικών) και τέχνης από τον 13ο μέχρι τα τέλη του 17ου αιώνα. Αυτό κατέστησε τη Βενετία πλούσια πόλη σε όλη την ιστορία της. </a:t>
            </a:r>
            <a:r>
              <a:rPr lang="el-GR" sz="2000" dirty="0">
                <a:latin typeface="Arial" panose="020B0604020202020204" pitchFamily="34" charset="0"/>
                <a:cs typeface="Arial" panose="020B0604020202020204" pitchFamily="34" charset="0"/>
              </a:rPr>
              <a:t>Είναι επίσης γνωστή για τα αρκετά καλλιτεχνικά της κινήματα, ιδιαίτερα στην περίοδο της Αναγέννησης. Η Βενετία </a:t>
            </a:r>
            <a:r>
              <a:rPr lang="el-GR" sz="2000" dirty="0" err="1">
                <a:latin typeface="Arial" panose="020B0604020202020204" pitchFamily="34" charset="0"/>
                <a:cs typeface="Arial" panose="020B0604020202020204" pitchFamily="34" charset="0"/>
              </a:rPr>
              <a:t>διεδραμάτισε</a:t>
            </a:r>
            <a:r>
              <a:rPr lang="el-GR" sz="2000" dirty="0">
                <a:latin typeface="Arial" panose="020B0604020202020204" pitchFamily="34" charset="0"/>
                <a:cs typeface="Arial" panose="020B0604020202020204" pitchFamily="34" charset="0"/>
              </a:rPr>
              <a:t> σημαντικό ρόλο στην ιστορία της συμφωνικής μουσικής και της όπερας, ενώ αποτελεί γενέτειρα του Αντόνιο Βιβάλντι. </a:t>
            </a:r>
          </a:p>
        </p:txBody>
      </p:sp>
      <p:pic>
        <p:nvPicPr>
          <p:cNvPr id="2050" name="Picture 2" descr="10 Πράγματα Που Να Μην Κάνεις στη Βενετία | Ferryscanne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8324" y="2082801"/>
            <a:ext cx="5181600" cy="345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71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72331"/>
          </a:xfrm>
        </p:spPr>
        <p:txBody>
          <a:bodyPr/>
          <a:lstStyle/>
          <a:p>
            <a:pPr algn="ctr"/>
            <a:r>
              <a:rPr lang="el-GR" dirty="0"/>
              <a:t>ΙΣΤΟΡΙΑ ΤΗΣ ΒΕΝΕΤΙΑΣ</a:t>
            </a:r>
          </a:p>
        </p:txBody>
      </p:sp>
      <p:sp>
        <p:nvSpPr>
          <p:cNvPr id="3" name="Θέση περιεχομένου 2"/>
          <p:cNvSpPr>
            <a:spLocks noGrp="1"/>
          </p:cNvSpPr>
          <p:nvPr>
            <p:ph sz="half" idx="1"/>
          </p:nvPr>
        </p:nvSpPr>
        <p:spPr>
          <a:xfrm>
            <a:off x="838200" y="1524000"/>
            <a:ext cx="5181600" cy="4897821"/>
          </a:xfrm>
        </p:spPr>
        <p:txBody>
          <a:bodyPr>
            <a:noAutofit/>
          </a:bodyPr>
          <a:lstStyle/>
          <a:p>
            <a:pPr marL="0" indent="0" algn="just">
              <a:buNone/>
            </a:pPr>
            <a:r>
              <a:rPr lang="el-GR" sz="1800" dirty="0">
                <a:latin typeface="Arial" panose="020B0604020202020204" pitchFamily="34" charset="0"/>
                <a:cs typeface="Arial" panose="020B0604020202020204" pitchFamily="34" charset="0"/>
              </a:rPr>
              <a:t>Η πόλη απειλείται συχνά από </a:t>
            </a:r>
            <a:r>
              <a:rPr lang="el-GR" sz="1800" dirty="0" err="1">
                <a:latin typeface="Arial" panose="020B0604020202020204" pitchFamily="34" charset="0"/>
                <a:cs typeface="Arial" panose="020B0604020202020204" pitchFamily="34" charset="0"/>
              </a:rPr>
              <a:t>πλημμυρικές</a:t>
            </a:r>
            <a:r>
              <a:rPr lang="el-GR" sz="1800" dirty="0">
                <a:latin typeface="Arial" panose="020B0604020202020204" pitchFamily="34" charset="0"/>
                <a:cs typeface="Arial" panose="020B0604020202020204" pitchFamily="34" charset="0"/>
              </a:rPr>
              <a:t> παλίρροιες από την Αδριατική από το φθινόπωρο μέχρι τις αρχές της άνοιξης. Πριν από εξακόσια χρόνια οι Βενετοί προστατεύθηκαν από επιθέσεις με βάση την ξηρά εκτρέποντας όλους τους μεγάλους ποταμούς που εξέβαλλαν στη λιμνοθάλασσα, εμποδίζοντας έτσι τις προσχώσεις να γεμίσουν την περιοχή γύρω από την πόλη. Αυτό δημιούργησε ένα ολοένα και βαθύτερο περιβάλλον στη λιμνοθάλασσα. Το 1604, για να καλύψει το κόστος της αντιμετώπισης των πλημμυρών η Βενετία εισήγαγε ότι θα μπορούσε να θεωρηθεί το πρώτο παράδειγμα «φορόσημου». Όταν τα έσοδα έπεσαν κάτω των προσδοκιών το 1608, η Βενετία καθιέρωσε έγγραφα με το επίγραμμα </a:t>
            </a:r>
            <a:r>
              <a:rPr lang="el-GR" sz="1800" i="1" dirty="0">
                <a:latin typeface="Arial" panose="020B0604020202020204" pitchFamily="34" charset="0"/>
                <a:cs typeface="Arial" panose="020B0604020202020204" pitchFamily="34" charset="0"/>
              </a:rPr>
              <a:t>ΑQ</a:t>
            </a:r>
            <a:r>
              <a:rPr lang="el-GR" sz="1800" dirty="0">
                <a:latin typeface="Arial" panose="020B0604020202020204" pitchFamily="34" charset="0"/>
                <a:cs typeface="Arial" panose="020B0604020202020204" pitchFamily="34" charset="0"/>
              </a:rPr>
              <a:t> και έντυπες οδηγίες, που έπρεπε να χρησιμοποιούνται για «επιστολές προς επισήμους». </a:t>
            </a:r>
            <a:endParaRPr lang="el-GR" sz="1200" dirty="0">
              <a:latin typeface="Arial" panose="020B0604020202020204" pitchFamily="34" charset="0"/>
              <a:cs typeface="Arial" panose="020B0604020202020204" pitchFamily="34" charset="0"/>
            </a:endParaRPr>
          </a:p>
        </p:txBody>
      </p:sp>
      <p:pic>
        <p:nvPicPr>
          <p:cNvPr id="4116" name="Picture 20" descr="Η Βενετία βάζει φρένο στον υπερτουρισμό | Η ΚΑΘΗΜΕΡΙΝΗ"/>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172200" y="2382044"/>
            <a:ext cx="5181600" cy="32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412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ΙΣΤΟΡΙΑ ΤΗΣ ΒΕΝΕΤΙΑΣ</a:t>
            </a:r>
          </a:p>
        </p:txBody>
      </p:sp>
      <p:sp>
        <p:nvSpPr>
          <p:cNvPr id="3" name="Θέση περιεχομένου 2"/>
          <p:cNvSpPr>
            <a:spLocks noGrp="1"/>
          </p:cNvSpPr>
          <p:nvPr>
            <p:ph sz="half" idx="1"/>
          </p:nvPr>
        </p:nvSpPr>
        <p:spPr>
          <a:xfrm>
            <a:off x="0" y="1915755"/>
            <a:ext cx="4280339" cy="4563078"/>
          </a:xfrm>
        </p:spPr>
        <p:txBody>
          <a:bodyPr>
            <a:noAutofit/>
          </a:bodyPr>
          <a:lstStyle/>
          <a:p>
            <a:pPr marL="0" indent="0" algn="just">
              <a:buNone/>
            </a:pPr>
            <a:r>
              <a:rPr lang="el-GR" sz="1800" dirty="0">
                <a:latin typeface="Arial" panose="020B0604020202020204" pitchFamily="34" charset="0"/>
                <a:cs typeface="Arial" panose="020B0604020202020204" pitchFamily="34" charset="0"/>
              </a:rPr>
              <a:t>	Κατά τον 20ό αιώνα, οπότε στην περιφέρεια της λιμνοθάλασσας ανοίχτηκαν πολλά αρτεσιανά πηγάδια για να αντληθεί νερό για τις τοπικές βιομηχανίες, η Βενετία άρχισε να κατακάθεται. Διαπιστώθηκε ότι αιτία ήταν η αφαίρεση νερού από τον υδροφόρο ορίζοντα. Η βύθιση έχει μειωθεί σημαντικά αφότου τα αρτεσιανά πηγάδια απαγορεύθηκαν τη δεκαετία του 1960. Εντούτοις η πόλη απειλείται ακόμη από συχνότερες χαμηλού επιπέδου πλημμύρες </a:t>
            </a:r>
            <a:r>
              <a:rPr lang="el-GR" sz="2000" dirty="0">
                <a:latin typeface="Arial" panose="020B0604020202020204" pitchFamily="34" charset="0"/>
                <a:cs typeface="Arial" panose="020B0604020202020204" pitchFamily="34" charset="0"/>
              </a:rPr>
              <a:t>που γλιστρούν σε ύψος αρκετών εκατοστών πάνω από τις αποβάθρες της, που τακτικά ακολουθούν μετά από ορισμένες παλίρροιες.</a:t>
            </a:r>
            <a:endParaRPr lang="el-GR" sz="1400" dirty="0">
              <a:latin typeface="Arial" panose="020B0604020202020204" pitchFamily="34" charset="0"/>
              <a:cs typeface="Arial" panose="020B0604020202020204" pitchFamily="34" charset="0"/>
            </a:endParaRPr>
          </a:p>
        </p:txBody>
      </p:sp>
      <p:sp>
        <p:nvSpPr>
          <p:cNvPr id="4" name="Θέση περιεχομένου 3"/>
          <p:cNvSpPr>
            <a:spLocks noGrp="1"/>
          </p:cNvSpPr>
          <p:nvPr>
            <p:ph sz="half" idx="2"/>
          </p:nvPr>
        </p:nvSpPr>
        <p:spPr>
          <a:xfrm>
            <a:off x="7642487" y="1825623"/>
            <a:ext cx="4403835" cy="4743341"/>
          </a:xfrm>
        </p:spPr>
        <p:txBody>
          <a:bodyPr>
            <a:normAutofit lnSpcReduction="10000"/>
          </a:bodyPr>
          <a:lstStyle/>
          <a:p>
            <a:pPr marL="0" indent="0" algn="just">
              <a:buNone/>
            </a:pPr>
            <a:r>
              <a:rPr lang="el-GR" sz="1800" dirty="0">
                <a:latin typeface="Arial" panose="020B0604020202020204" pitchFamily="34" charset="0"/>
                <a:cs typeface="Arial" panose="020B0604020202020204" pitchFamily="34" charset="0"/>
              </a:rPr>
              <a:t>	Μερικές πρόσφατες μελέτες έχουν αποφανθεί ότι η πόλη δεν βυθίζεται πια, αλλά αυτό δεν είναι ακόμη βέβαιο, έτσι η κατάσταση επιφυλακής δεν έχει ανακληθεί. Τον Μάιο του 2003, ο Ιταλός Πρωθυπουργός Σίλβιο Μπερλουσκόνι εγκαινίασε το Πρόγραμμα MOSE </a:t>
            </a:r>
            <a:r>
              <a:rPr lang="el-GR" sz="1800" i="1" dirty="0">
                <a:latin typeface="Arial" panose="020B0604020202020204" pitchFamily="34" charset="0"/>
                <a:cs typeface="Arial" panose="020B0604020202020204" pitchFamily="34" charset="0"/>
              </a:rPr>
              <a:t>(</a:t>
            </a:r>
            <a:r>
              <a:rPr lang="el-GR" sz="1800" i="1" dirty="0" err="1">
                <a:latin typeface="Arial" panose="020B0604020202020204" pitchFamily="34" charset="0"/>
                <a:cs typeface="Arial" panose="020B0604020202020204" pitchFamily="34" charset="0"/>
              </a:rPr>
              <a:t>Modulo</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Sperimentale</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Elettromeccanico</a:t>
            </a:r>
            <a:r>
              <a:rPr lang="el-GR" sz="1800" i="1"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ένα πειραματικό μοντέλο για την αξιολόγηση της αποτελεσματικότητας των κούφιων πλωτών θυρών. Η ιδέα είναι να στερεωθεί μια σειρά 78 κούφιων σχεδίων στον πυθμένα κατά μήκος των τριών εισόδων της λιμνοθάλασσας. Όταν οι παλίρροιες προβλέπονται να είναι πάνω από 110 εκατοστά ύψους, οι σχεδίες θα γεμίζονται με αέρα και, έτσι, θα εμποδίζουν την εισροή νερού από την Αδριατική.</a:t>
            </a:r>
          </a:p>
        </p:txBody>
      </p:sp>
      <p:pic>
        <p:nvPicPr>
          <p:cNvPr id="3074" name="Picture 2" descr="Όσα δεν γράφονται στους οδηγούς... | ΒΕΝΕΤΙΑ - I-DIS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0810" y="1915755"/>
            <a:ext cx="3311677" cy="4099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473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1064180"/>
          </a:xfrm>
        </p:spPr>
        <p:txBody>
          <a:bodyPr/>
          <a:lstStyle/>
          <a:p>
            <a:pPr algn="ctr"/>
            <a:r>
              <a:rPr lang="el-GR" dirty="0"/>
              <a:t>ΤΟΥΡΙΣΜΟΣ</a:t>
            </a:r>
          </a:p>
        </p:txBody>
      </p:sp>
      <p:sp>
        <p:nvSpPr>
          <p:cNvPr id="3" name="Θέση περιεχομένου 2"/>
          <p:cNvSpPr>
            <a:spLocks noGrp="1"/>
          </p:cNvSpPr>
          <p:nvPr>
            <p:ph sz="half" idx="1"/>
          </p:nvPr>
        </p:nvSpPr>
        <p:spPr>
          <a:xfrm>
            <a:off x="838200" y="1429306"/>
            <a:ext cx="5181600" cy="4998127"/>
          </a:xfrm>
        </p:spPr>
        <p:txBody>
          <a:bodyPr>
            <a:normAutofit fontScale="62500" lnSpcReduction="20000"/>
          </a:bodyPr>
          <a:lstStyle/>
          <a:p>
            <a:pPr marL="0" indent="0" algn="just">
              <a:buNone/>
            </a:pPr>
            <a:r>
              <a:rPr lang="el-GR" dirty="0"/>
              <a:t>	</a:t>
            </a:r>
            <a:r>
              <a:rPr lang="el-GR" sz="3400" dirty="0"/>
              <a:t>Η Βενετία είναι μία ρομαντική, τουριστική πόλη, απαράλλακτη στο χρόνο. Είναι ένας από τους σημαντικότερους τουριστικούς προορισμούς στον κόσμο για τις φημισμένες της τέχνες και αρχιτεκτονική. Η πόλη δέχεται έναν μέσο όρο 50.000 τουριστών την ημέρα (εκτίμηση 2007. Θεωρείται ως μία από τις ομορφότερες πόλεις στον κόσμο. Καταφέρνει να επιζεί παρά το γεγονός ότι είναι χτισμένη σε μία σειρά από λασπώδεις όχθες ανάμεσα στα παλιρροϊκά νερά της Αδριατικής και συχνά πλημμυρίζει. Κάποτε ήταν μία πανίσχυρη εμπορική και ναυτική δύναμη στη Μεσόγειο αλλά σήμερα έχει αποκτήσει διαφορετικό χαρακτήρα. Τα </a:t>
            </a:r>
            <a:r>
              <a:rPr lang="el-GR" sz="3400" dirty="0" err="1"/>
              <a:t>παλάτσι</a:t>
            </a:r>
            <a:r>
              <a:rPr lang="el-GR" sz="3400" dirty="0"/>
              <a:t> της έχουν γίνει καταστήματα, ξενοδοχεία και διαμερίσματα, οι αποθήκες της έχουν μετατραπεί σε μουσεία και οι μονές της σε κέντρα αποκατάστασης έργων τέχνης.</a:t>
            </a:r>
          </a:p>
        </p:txBody>
      </p:sp>
      <p:pic>
        <p:nvPicPr>
          <p:cNvPr id="6146" name="Picture 2" descr="Βενετία | Ταξίδια Take A Tou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274711"/>
            <a:ext cx="5181600" cy="3453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081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ΤΟΥΡΙΣΜΟΣ</a:t>
            </a:r>
          </a:p>
        </p:txBody>
      </p:sp>
      <p:sp>
        <p:nvSpPr>
          <p:cNvPr id="3" name="Θέση περιεχομένου 2"/>
          <p:cNvSpPr>
            <a:spLocks noGrp="1"/>
          </p:cNvSpPr>
          <p:nvPr>
            <p:ph sz="half" idx="1"/>
          </p:nvPr>
        </p:nvSpPr>
        <p:spPr>
          <a:xfrm>
            <a:off x="168166" y="1282262"/>
            <a:ext cx="7010400" cy="5391807"/>
          </a:xfrm>
        </p:spPr>
        <p:txBody>
          <a:bodyPr>
            <a:noAutofit/>
          </a:bodyPr>
          <a:lstStyle/>
          <a:p>
            <a:pPr marL="0" indent="0" algn="just" fontAlgn="base">
              <a:buNone/>
            </a:pPr>
            <a:r>
              <a:rPr lang="el-GR" sz="1800" dirty="0">
                <a:latin typeface="Arial" panose="020B0604020202020204" pitchFamily="34" charset="0"/>
                <a:cs typeface="Arial" panose="020B0604020202020204" pitchFamily="34" charset="0"/>
              </a:rPr>
              <a:t>	Ο τουρισμός αποτελεί μείζονα τομέα της οικονομίας της Βενετίας από το 18ο αιώνα, οπότε ήταν μείζον κέντρο του </a:t>
            </a:r>
            <a:r>
              <a:rPr lang="el-GR" sz="1800" dirty="0" err="1">
                <a:latin typeface="Arial" panose="020B0604020202020204" pitchFamily="34" charset="0"/>
                <a:cs typeface="Arial" panose="020B0604020202020204" pitchFamily="34" charset="0"/>
              </a:rPr>
              <a:t>Γκραντ</a:t>
            </a:r>
            <a:r>
              <a:rPr lang="el-GR" sz="1800" dirty="0">
                <a:latin typeface="Arial" panose="020B0604020202020204" pitchFamily="34" charset="0"/>
                <a:cs typeface="Arial" panose="020B0604020202020204" pitchFamily="34" charset="0"/>
              </a:rPr>
              <a:t> Τουρ, με το όμορφο τοπίο της, τη μοναδικότητα και την πλούσια μουσική και καλλιτεχνική πολιτιστική κληρονομιά. Το 19ο αιώνα, έγινε </a:t>
            </a:r>
            <a:r>
              <a:rPr lang="el-GR" sz="1800" dirty="0" err="1">
                <a:latin typeface="Arial" panose="020B0604020202020204" pitchFamily="34" charset="0"/>
                <a:cs typeface="Arial" panose="020B0604020202020204" pitchFamily="34" charset="0"/>
              </a:rPr>
              <a:t>μοδάτο</a:t>
            </a:r>
            <a:r>
              <a:rPr lang="el-GR" sz="1800" dirty="0">
                <a:latin typeface="Arial" panose="020B0604020202020204" pitchFamily="34" charset="0"/>
                <a:cs typeface="Arial" panose="020B0604020202020204" pitchFamily="34" charset="0"/>
              </a:rPr>
              <a:t> κέντρο για τους πλούσιους και διάσημους, που συχνά διέμεναν ή δειπνούσαν </a:t>
            </a:r>
            <a:r>
              <a:rPr lang="el-GR" sz="1800" dirty="0" err="1">
                <a:latin typeface="Arial" panose="020B0604020202020204" pitchFamily="34" charset="0"/>
                <a:cs typeface="Arial" panose="020B0604020202020204" pitchFamily="34" charset="0"/>
              </a:rPr>
              <a:t>σεΚαφέ</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Φλοριάν</a:t>
            </a:r>
            <a:r>
              <a:rPr lang="el-GR" sz="1800" dirty="0">
                <a:latin typeface="Arial" panose="020B0604020202020204" pitchFamily="34" charset="0"/>
                <a:cs typeface="Arial" panose="020B0604020202020204" pitchFamily="34" charset="0"/>
              </a:rPr>
              <a:t> πολυτελή μέρη, όπως το Ξενοδοχείο </a:t>
            </a:r>
            <a:r>
              <a:rPr lang="el-GR" sz="1800" dirty="0" err="1">
                <a:latin typeface="Arial" panose="020B0604020202020204" pitchFamily="34" charset="0"/>
                <a:cs typeface="Arial" panose="020B0604020202020204" pitchFamily="34" charset="0"/>
              </a:rPr>
              <a:t>Ντανιέλι</a:t>
            </a:r>
            <a:r>
              <a:rPr lang="el-GR" sz="1800" dirty="0">
                <a:latin typeface="Arial" panose="020B0604020202020204" pitchFamily="34" charset="0"/>
                <a:cs typeface="Arial" panose="020B0604020202020204" pitchFamily="34" charset="0"/>
              </a:rPr>
              <a:t> και το . Εξακολούθησε να είναι </a:t>
            </a:r>
            <a:r>
              <a:rPr lang="el-GR" sz="1800" dirty="0" err="1">
                <a:latin typeface="Arial" panose="020B0604020202020204" pitchFamily="34" charset="0"/>
                <a:cs typeface="Arial" panose="020B0604020202020204" pitchFamily="34" charset="0"/>
              </a:rPr>
              <a:t>μοδάτη</a:t>
            </a:r>
            <a:r>
              <a:rPr lang="el-GR" sz="1800" dirty="0">
                <a:latin typeface="Arial" panose="020B0604020202020204" pitchFamily="34" charset="0"/>
                <a:cs typeface="Arial" panose="020B0604020202020204" pitchFamily="34" charset="0"/>
              </a:rPr>
              <a:t> πόλη του συρμού μέχρι τις αρχές του 20ού αιώνα. Τη δεκαετία του 1980, αναβίωσε το Καρναβάλι της Βενετίας και η πόλη έχει γίνει μέγα κέντρο διεθνών συνεδρίων και φεστιβάλ, όπως η αναγνωρισμένου κύρους Μπιενάλε της Βενετίας και το Διεθνές Φεστιβάλ Κινηματογράφου Βενετίας, που προσελκύουν επισκέπτες από όλο τον κόσμο για τις θεατρικές, πολιτιστικές, κινηματογραφικές, καλλιτεχνικές και μουσικές παραγωγές τους.  Σήμερα υπάρχουν πολλά αξιοθέατα στη Βενετία, όπως η Βασιλική του Αγίου Μάρκου, το Μεγάλο Κανάλι, και η Πλατεία του Αγίου Μάρκου. Το Λίντο της Βενετίας είναι επίσης ένας δημοφιλής διεθνής πολυτελής προορισμός που προσελκύει χιλιάδες ηθοποιούς, κριτικούς, επώνυμους και κυρίως ανθρώπους της κινηματογραφικής βιομηχανίας. Η πόλη βασίζεται επίσης πολύ στην επιχείρηση της κρουαζιέρας.  </a:t>
            </a:r>
          </a:p>
          <a:p>
            <a:pPr algn="just"/>
            <a:endParaRPr lang="el-GR" sz="1800" dirty="0"/>
          </a:p>
        </p:txBody>
      </p:sp>
      <p:pic>
        <p:nvPicPr>
          <p:cNvPr id="5122" name="Picture 2" descr="Βόλτα με γόνδολα στη Βενετία: μια εμπειρία που δεν πρέπει να χάσετε -  Travel Vibe"/>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47094" y="2300247"/>
            <a:ext cx="3291840" cy="2624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530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61AF02-8B08-C8B5-2DB8-96C9EDF29976}"/>
              </a:ext>
            </a:extLst>
          </p:cNvPr>
          <p:cNvSpPr>
            <a:spLocks noGrp="1"/>
          </p:cNvSpPr>
          <p:nvPr>
            <p:ph type="ctrTitle"/>
          </p:nvPr>
        </p:nvSpPr>
        <p:spPr>
          <a:xfrm>
            <a:off x="1524000" y="1122363"/>
            <a:ext cx="9144000" cy="3209940"/>
          </a:xfrm>
        </p:spPr>
        <p:txBody>
          <a:bodyPr>
            <a:normAutofit fontScale="90000"/>
          </a:bodyPr>
          <a:lstStyle/>
          <a:p>
            <a:r>
              <a:rPr lang="el-GR" sz="1800" dirty="0">
                <a:effectLst/>
                <a:latin typeface="Verdana" panose="020B0604030504040204" pitchFamily="34" charset="0"/>
                <a:ea typeface="Verdana" panose="020B0604030504040204" pitchFamily="34" charset="0"/>
                <a:cs typeface="Verdana" panose="020B0604030504040204" pitchFamily="34" charset="0"/>
              </a:rPr>
              <a:t>Η εργασία αυτή έγινε στο πλαίσιο του περιβαλλοντικού προγράμματος με τίτλο: </a:t>
            </a:r>
            <a:r>
              <a:rPr lang="el-GR" sz="1800" b="1" dirty="0">
                <a:effectLst/>
                <a:latin typeface="Verdana" panose="020B0604030504040204" pitchFamily="34" charset="0"/>
                <a:ea typeface="Verdana" panose="020B0604030504040204" pitchFamily="34" charset="0"/>
                <a:cs typeface="Verdana" panose="020B0604030504040204" pitchFamily="34" charset="0"/>
              </a:rPr>
              <a:t>“</a:t>
            </a:r>
            <a:r>
              <a:rPr lang="en-US" sz="1800" b="1" dirty="0">
                <a:effectLst/>
                <a:latin typeface="Verdana" panose="020B0604030504040204" pitchFamily="34" charset="0"/>
                <a:ea typeface="Verdana" panose="020B0604030504040204" pitchFamily="34" charset="0"/>
                <a:cs typeface="Verdana" panose="020B0604030504040204" pitchFamily="34" charset="0"/>
              </a:rPr>
              <a:t>Mare Nostrum</a:t>
            </a:r>
            <a:r>
              <a:rPr lang="el-GR" sz="1800" b="1" dirty="0">
                <a:effectLst/>
                <a:latin typeface="Verdana" panose="020B0604030504040204" pitchFamily="34" charset="0"/>
                <a:ea typeface="Verdana" panose="020B0604030504040204" pitchFamily="34" charset="0"/>
                <a:cs typeface="Verdana" panose="020B0604030504040204" pitchFamily="34" charset="0"/>
              </a:rPr>
              <a:t>: Ταξίδι κληρονομιάς κατά μήκος των  θαλάσσιων διαδρομών και των Ιστορικών λιμανιών – πόλεων της Μεσογείου”</a:t>
            </a:r>
            <a:r>
              <a:rPr lang="el-GR" sz="1800" dirty="0">
                <a:effectLst/>
                <a:latin typeface="Verdana" panose="020B0604030504040204" pitchFamily="34" charset="0"/>
                <a:ea typeface="Verdana" panose="020B0604030504040204" pitchFamily="34" charset="0"/>
                <a:cs typeface="Verdana" panose="020B0604030504040204" pitchFamily="34" charset="0"/>
              </a:rPr>
              <a:t>, από τους μαθητές:</a:t>
            </a:r>
            <a:r>
              <a:rPr lang="el-GR" sz="1800" dirty="0">
                <a:effectLst/>
                <a:latin typeface="Calibri" panose="020F0502020204030204" pitchFamily="34" charset="0"/>
                <a:ea typeface="Calibri" panose="020F0502020204030204" pitchFamily="34" charset="0"/>
                <a:cs typeface="SimSun" panose="02010600030101010101" pitchFamily="2" charset="-122"/>
              </a:rPr>
              <a:t/>
            </a:r>
            <a:br>
              <a:rPr lang="el-GR" sz="1800" dirty="0">
                <a:effectLst/>
                <a:latin typeface="Calibri" panose="020F0502020204030204" pitchFamily="34" charset="0"/>
                <a:ea typeface="Calibri" panose="020F0502020204030204" pitchFamily="34" charset="0"/>
                <a:cs typeface="SimSun" panose="02010600030101010101" pitchFamily="2" charset="-122"/>
              </a:rPr>
            </a:br>
            <a:r>
              <a:rPr lang="el-GR" sz="18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t>Αλέξανδρο Μορφονιό</a:t>
            </a:r>
            <a:br>
              <a:rPr lang="el-GR" sz="18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br>
            <a:r>
              <a:rPr lang="el-GR" sz="18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t>Νικόλαο Αντωνάκη </a:t>
            </a:r>
            <a:br>
              <a:rPr lang="el-GR" sz="18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br>
            <a:r>
              <a:rPr lang="el-GR" sz="16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t>Παναγιώτη Πυρπυρή</a:t>
            </a:r>
            <a:br>
              <a:rPr lang="el-GR" sz="16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br>
            <a:r>
              <a:rPr lang="el-GR" sz="18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t>Ιωάννη Στεφανογιάννη</a:t>
            </a:r>
            <a:br>
              <a:rPr lang="el-GR" sz="18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br>
            <a:r>
              <a:rPr lang="el-GR" sz="1600" u="sng" dirty="0" smtClean="0">
                <a:solidFill>
                  <a:prstClr val="black"/>
                </a:solidFill>
                <a:latin typeface="Verdana" panose="020B0604030504040204" pitchFamily="34" charset="0"/>
                <a:ea typeface="Verdana" panose="020B0604030504040204" pitchFamily="34" charset="0"/>
                <a:cs typeface="SimSun" panose="02010600030101010101" pitchFamily="2" charset="-122"/>
              </a:rPr>
              <a:t>Χρήστο Σημαιοφορίδη </a:t>
            </a:r>
            <a:r>
              <a:rPr lang="el-GR" sz="1800" u="sng" dirty="0">
                <a:latin typeface="Verdana" panose="020B0604030504040204" pitchFamily="34" charset="0"/>
                <a:ea typeface="Verdana" panose="020B0604030504040204" pitchFamily="34" charset="0"/>
                <a:cs typeface="SimSun" panose="02010600030101010101" pitchFamily="2" charset="-122"/>
              </a:rPr>
              <a:t/>
            </a:r>
            <a:br>
              <a:rPr lang="el-GR" sz="1800" u="sng" dirty="0">
                <a:latin typeface="Verdana" panose="020B0604030504040204" pitchFamily="34" charset="0"/>
                <a:ea typeface="Verdana" panose="020B0604030504040204" pitchFamily="34" charset="0"/>
                <a:cs typeface="SimSun" panose="02010600030101010101" pitchFamily="2" charset="-122"/>
              </a:rPr>
            </a:br>
            <a:r>
              <a:rPr lang="el-GR" sz="1800" u="sng" dirty="0">
                <a:latin typeface="Verdana" panose="020B0604030504040204" pitchFamily="34" charset="0"/>
                <a:ea typeface="Verdana" panose="020B0604030504040204" pitchFamily="34" charset="0"/>
                <a:cs typeface="SimSun" panose="02010600030101010101" pitchFamily="2" charset="-122"/>
              </a:rPr>
              <a:t/>
            </a:r>
            <a:br>
              <a:rPr lang="el-GR" sz="1800" u="sng" dirty="0">
                <a:latin typeface="Verdana" panose="020B0604030504040204" pitchFamily="34" charset="0"/>
                <a:ea typeface="Verdana" panose="020B0604030504040204" pitchFamily="34" charset="0"/>
                <a:cs typeface="SimSun" panose="02010600030101010101" pitchFamily="2" charset="-122"/>
              </a:rPr>
            </a:br>
            <a:r>
              <a:rPr lang="el-GR" sz="1800" dirty="0">
                <a:effectLst/>
                <a:latin typeface="Calibri" panose="020F0502020204030204" pitchFamily="34" charset="0"/>
                <a:ea typeface="Calibri" panose="020F0502020204030204" pitchFamily="34" charset="0"/>
                <a:cs typeface="SimSun" panose="02010600030101010101" pitchFamily="2" charset="-122"/>
              </a:rPr>
              <a:t/>
            </a:r>
            <a:br>
              <a:rPr lang="el-GR" sz="1800" dirty="0">
                <a:effectLst/>
                <a:latin typeface="Calibri" panose="020F0502020204030204" pitchFamily="34" charset="0"/>
                <a:ea typeface="Calibri" panose="020F0502020204030204" pitchFamily="34" charset="0"/>
                <a:cs typeface="SimSun" panose="02010600030101010101" pitchFamily="2" charset="-122"/>
              </a:rPr>
            </a:br>
            <a:r>
              <a:rPr lang="el-GR" sz="1800" dirty="0">
                <a:effectLst/>
                <a:latin typeface="Verdana" panose="020B0604030504040204" pitchFamily="34" charset="0"/>
                <a:ea typeface="Verdana" panose="020B0604030504040204" pitchFamily="34" charset="0"/>
                <a:cs typeface="Verdana" panose="020B0604030504040204" pitchFamily="34" charset="0"/>
              </a:rPr>
              <a:t>Σχ. Έτος: 2022-23</a:t>
            </a:r>
            <a:r>
              <a:rPr lang="el-GR" sz="1800" dirty="0">
                <a:effectLst/>
                <a:latin typeface="Calibri" panose="020F0502020204030204" pitchFamily="34" charset="0"/>
                <a:ea typeface="Calibri" panose="020F0502020204030204" pitchFamily="34" charset="0"/>
                <a:cs typeface="SimSun" panose="02010600030101010101" pitchFamily="2" charset="-122"/>
              </a:rPr>
              <a:t/>
            </a:r>
            <a:br>
              <a:rPr lang="el-GR" sz="1800" dirty="0">
                <a:effectLst/>
                <a:latin typeface="Calibri" panose="020F0502020204030204" pitchFamily="34" charset="0"/>
                <a:ea typeface="Calibri" panose="020F0502020204030204" pitchFamily="34" charset="0"/>
                <a:cs typeface="SimSun" panose="02010600030101010101" pitchFamily="2" charset="-122"/>
              </a:rPr>
            </a:br>
            <a:endParaRPr lang="el-GR" dirty="0"/>
          </a:p>
        </p:txBody>
      </p:sp>
      <p:sp>
        <p:nvSpPr>
          <p:cNvPr id="3" name="Υπότιτλος 2">
            <a:extLst>
              <a:ext uri="{FF2B5EF4-FFF2-40B4-BE49-F238E27FC236}">
                <a16:creationId xmlns:a16="http://schemas.microsoft.com/office/drawing/2014/main" xmlns="" id="{3917FE29-C73E-A5A3-6420-A214E693882F}"/>
              </a:ext>
            </a:extLst>
          </p:cNvPr>
          <p:cNvSpPr>
            <a:spLocks noGrp="1"/>
          </p:cNvSpPr>
          <p:nvPr>
            <p:ph type="subTitle" idx="1"/>
          </p:nvPr>
        </p:nvSpPr>
        <p:spPr>
          <a:xfrm>
            <a:off x="1524000" y="4847208"/>
            <a:ext cx="9144000" cy="410592"/>
          </a:xfrm>
        </p:spPr>
        <p:txBody>
          <a:bodyPr>
            <a:normAutofit lnSpcReduction="10000"/>
          </a:bodyPr>
          <a:lstStyle/>
          <a:p>
            <a:endParaRPr lang="el-GR" dirty="0"/>
          </a:p>
        </p:txBody>
      </p:sp>
    </p:spTree>
    <p:extLst>
      <p:ext uri="{BB962C8B-B14F-4D97-AF65-F5344CB8AC3E}">
        <p14:creationId xmlns:p14="http://schemas.microsoft.com/office/powerpoint/2010/main" xmlns="" val="417395315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53</Words>
  <Application>Microsoft Office PowerPoint</Application>
  <PresentationFormat>Custom</PresentationFormat>
  <Paragraphs>15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Θέμα του Office</vt:lpstr>
      <vt:lpstr>ΒΕΝΕΤΙΑ</vt:lpstr>
      <vt:lpstr>ΒΕΝΕΤΙΑ</vt:lpstr>
      <vt:lpstr>ΒΕΝΕΤΙΑ</vt:lpstr>
      <vt:lpstr>ΙΣΤΟΡΙΑ ΤΗΣ ΒΕΝΕΤΙΑΣ</vt:lpstr>
      <vt:lpstr>ΙΣΤΟΡΙΑ ΤΗΣ ΒΕΝΕΤΙΑΣ</vt:lpstr>
      <vt:lpstr>ΤΟΥΡΙΣΜΟΣ</vt:lpstr>
      <vt:lpstr>ΤΟΥΡΙΣΜΟΣ</vt:lpstr>
      <vt:lpstr>Η εργασία αυτή έγινε στο πλαίσιο του περιβαλλοντικού προγράμματος με τίτλο: “Mare Nostrum: Ταξίδι κληρονομιάς κατά μήκος των  θαλάσσιων διαδρομών και των Ιστορικών λιμανιών – πόλεων της Μεσογείου”, από τους μαθητές: Αλέξανδρο Μορφονιό Νικόλαο Αντωνάκη  Παναγιώτη Πυρπυρή Ιωάννη Στεφανογιάννη Χρήστο Σημαιοφορίδη    Σχ. Έτος: 2022-23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ΒΕΝΕΤΙΑ</dc:title>
  <dc:creator>Maria</dc:creator>
  <cp:lastModifiedBy>User</cp:lastModifiedBy>
  <cp:revision>5</cp:revision>
  <dcterms:created xsi:type="dcterms:W3CDTF">2023-03-02T22:55:29Z</dcterms:created>
  <dcterms:modified xsi:type="dcterms:W3CDTF">2023-03-27T08:33:00Z</dcterms:modified>
</cp:coreProperties>
</file>