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59" r:id="rId5"/>
    <p:sldId id="260" r:id="rId6"/>
    <p:sldId id="261" r:id="rId7"/>
    <p:sldId id="262" r:id="rId8"/>
    <p:sldId id="263" r:id="rId9"/>
    <p:sldId id="265" r:id="rId10"/>
    <p:sldId id="266" r:id="rId11"/>
    <p:sldId id="267" r:id="rId12"/>
    <p:sldId id="274" r:id="rId13"/>
    <p:sldId id="276" r:id="rId14"/>
    <p:sldId id="277" r:id="rId15"/>
    <p:sldId id="271" r:id="rId16"/>
    <p:sldId id="272" r:id="rId17"/>
    <p:sldId id="278" r:id="rId18"/>
    <p:sldId id="284" r:id="rId19"/>
    <p:sldId id="285" r:id="rId20"/>
    <p:sldId id="286" r:id="rId21"/>
    <p:sldId id="287" r:id="rId22"/>
    <p:sldId id="288" r:id="rId23"/>
    <p:sldId id="289"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2" d="100"/>
          <a:sy n="72" d="100"/>
        </p:scale>
        <p:origin x="-1104"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8" name="7 - Τίτλος"/>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l-GR"/>
              <a:t>Kλικ για επεξεργασία του τίτλου</a:t>
            </a:r>
            <a:endParaRPr kumimoji="0" lang="en-US"/>
          </a:p>
        </p:txBody>
      </p:sp>
      <p:sp>
        <p:nvSpPr>
          <p:cNvPr id="28" name="27 - Θέση ημερομηνίας"/>
          <p:cNvSpPr>
            <a:spLocks noGrp="1"/>
          </p:cNvSpPr>
          <p:nvPr>
            <p:ph type="dt" sz="half" idx="10"/>
          </p:nvPr>
        </p:nvSpPr>
        <p:spPr/>
        <p:txBody>
          <a:bodyPr/>
          <a:lstStyle/>
          <a:p>
            <a:fld id="{2295A3B1-331D-4901-875E-9A4B3FB2FBF4}" type="datetimeFigureOut">
              <a:rPr lang="en-GB" smtClean="0"/>
              <a:pPr/>
              <a:t>22/05/2022</a:t>
            </a:fld>
            <a:endParaRPr lang="en-GB"/>
          </a:p>
        </p:txBody>
      </p:sp>
      <p:sp>
        <p:nvSpPr>
          <p:cNvPr id="17" name="16 - Θέση υποσέλιδου"/>
          <p:cNvSpPr>
            <a:spLocks noGrp="1"/>
          </p:cNvSpPr>
          <p:nvPr>
            <p:ph type="ftr" sz="quarter" idx="11"/>
          </p:nvPr>
        </p:nvSpPr>
        <p:spPr/>
        <p:txBody>
          <a:bodyPr/>
          <a:lstStyle/>
          <a:p>
            <a:endParaRPr lang="en-GB"/>
          </a:p>
        </p:txBody>
      </p:sp>
      <p:sp>
        <p:nvSpPr>
          <p:cNvPr id="29" name="28 - Θέση αριθμού διαφάνειας"/>
          <p:cNvSpPr>
            <a:spLocks noGrp="1"/>
          </p:cNvSpPr>
          <p:nvPr>
            <p:ph type="sldNum" sz="quarter" idx="12"/>
          </p:nvPr>
        </p:nvSpPr>
        <p:spPr/>
        <p:txBody>
          <a:bodyPr/>
          <a:lstStyle/>
          <a:p>
            <a:fld id="{840574FE-9882-4893-9AF5-20ABA18AD5E8}" type="slidenum">
              <a:rPr lang="en-GB" smtClean="0"/>
              <a:pPr/>
              <a:t>‹#›</a:t>
            </a:fld>
            <a:endParaRPr lang="en-GB"/>
          </a:p>
        </p:txBody>
      </p:sp>
      <p:sp>
        <p:nvSpPr>
          <p:cNvPr id="9" name="8 - Υπότιτλος"/>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a:t>Κάντε κλικ για να επεξεργαστείτε τον υπότιτλο του υποδείγματος</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4" name="3 - Θέση ημερομηνίας"/>
          <p:cNvSpPr>
            <a:spLocks noGrp="1"/>
          </p:cNvSpPr>
          <p:nvPr>
            <p:ph type="dt" sz="half" idx="10"/>
          </p:nvPr>
        </p:nvSpPr>
        <p:spPr/>
        <p:txBody>
          <a:bodyPr/>
          <a:lstStyle/>
          <a:p>
            <a:fld id="{2295A3B1-331D-4901-875E-9A4B3FB2FBF4}" type="datetimeFigureOut">
              <a:rPr lang="en-GB" smtClean="0"/>
              <a:pPr/>
              <a:t>22/05/2022</a:t>
            </a:fld>
            <a:endParaRPr lang="en-GB"/>
          </a:p>
        </p:txBody>
      </p:sp>
      <p:sp>
        <p:nvSpPr>
          <p:cNvPr id="5" name="4 - Θέση υποσέλιδου"/>
          <p:cNvSpPr>
            <a:spLocks noGrp="1"/>
          </p:cNvSpPr>
          <p:nvPr>
            <p:ph type="ftr" sz="quarter" idx="11"/>
          </p:nvPr>
        </p:nvSpPr>
        <p:spPr/>
        <p:txBody>
          <a:bodyPr/>
          <a:lstStyle/>
          <a:p>
            <a:endParaRPr lang="en-GB"/>
          </a:p>
        </p:txBody>
      </p:sp>
      <p:sp>
        <p:nvSpPr>
          <p:cNvPr id="6" name="5 - Θέση αριθμού διαφάνειας"/>
          <p:cNvSpPr>
            <a:spLocks noGrp="1"/>
          </p:cNvSpPr>
          <p:nvPr>
            <p:ph type="sldNum" sz="quarter" idx="12"/>
          </p:nvPr>
        </p:nvSpPr>
        <p:spPr/>
        <p:txBody>
          <a:bodyPr/>
          <a:lstStyle/>
          <a:p>
            <a:fld id="{840574FE-9882-4893-9AF5-20ABA18AD5E8}"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kumimoji="0" lang="el-GR"/>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4" name="3 - Θέση ημερομηνίας"/>
          <p:cNvSpPr>
            <a:spLocks noGrp="1"/>
          </p:cNvSpPr>
          <p:nvPr>
            <p:ph type="dt" sz="half" idx="10"/>
          </p:nvPr>
        </p:nvSpPr>
        <p:spPr/>
        <p:txBody>
          <a:bodyPr/>
          <a:lstStyle/>
          <a:p>
            <a:fld id="{2295A3B1-331D-4901-875E-9A4B3FB2FBF4}" type="datetimeFigureOut">
              <a:rPr lang="en-GB" smtClean="0"/>
              <a:pPr/>
              <a:t>22/05/2022</a:t>
            </a:fld>
            <a:endParaRPr lang="en-GB"/>
          </a:p>
        </p:txBody>
      </p:sp>
      <p:sp>
        <p:nvSpPr>
          <p:cNvPr id="5" name="4 - Θέση υποσέλιδου"/>
          <p:cNvSpPr>
            <a:spLocks noGrp="1"/>
          </p:cNvSpPr>
          <p:nvPr>
            <p:ph type="ftr" sz="quarter" idx="11"/>
          </p:nvPr>
        </p:nvSpPr>
        <p:spPr/>
        <p:txBody>
          <a:bodyPr/>
          <a:lstStyle/>
          <a:p>
            <a:endParaRPr lang="en-GB"/>
          </a:p>
        </p:txBody>
      </p:sp>
      <p:sp>
        <p:nvSpPr>
          <p:cNvPr id="6" name="5 - Θέση αριθμού διαφάνειας"/>
          <p:cNvSpPr>
            <a:spLocks noGrp="1"/>
          </p:cNvSpPr>
          <p:nvPr>
            <p:ph type="sldNum" sz="quarter" idx="12"/>
          </p:nvPr>
        </p:nvSpPr>
        <p:spPr/>
        <p:txBody>
          <a:bodyPr/>
          <a:lstStyle/>
          <a:p>
            <a:fld id="{840574FE-9882-4893-9AF5-20ABA18AD5E8}"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a:t>Kλικ για επεξεργασία του τίτλου</a:t>
            </a:r>
            <a:endParaRPr kumimoji="0" lang="en-US"/>
          </a:p>
        </p:txBody>
      </p:sp>
      <p:sp>
        <p:nvSpPr>
          <p:cNvPr id="3" name="2 - Θέση περιεχομένου"/>
          <p:cNvSpPr>
            <a:spLocks noGrp="1"/>
          </p:cNvSpPr>
          <p:nvPr>
            <p:ph idx="1"/>
          </p:nvPr>
        </p:nvSpPr>
        <p:spPr/>
        <p:txBody>
          <a:bodyPr/>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4" name="3 - Θέση ημερομηνίας"/>
          <p:cNvSpPr>
            <a:spLocks noGrp="1"/>
          </p:cNvSpPr>
          <p:nvPr>
            <p:ph type="dt" sz="half" idx="10"/>
          </p:nvPr>
        </p:nvSpPr>
        <p:spPr/>
        <p:txBody>
          <a:bodyPr/>
          <a:lstStyle/>
          <a:p>
            <a:fld id="{2295A3B1-331D-4901-875E-9A4B3FB2FBF4}" type="datetimeFigureOut">
              <a:rPr lang="en-GB" smtClean="0"/>
              <a:pPr/>
              <a:t>22/05/2022</a:t>
            </a:fld>
            <a:endParaRPr lang="en-GB"/>
          </a:p>
        </p:txBody>
      </p:sp>
      <p:sp>
        <p:nvSpPr>
          <p:cNvPr id="5" name="4 - Θέση υποσέλιδου"/>
          <p:cNvSpPr>
            <a:spLocks noGrp="1"/>
          </p:cNvSpPr>
          <p:nvPr>
            <p:ph type="ftr" sz="quarter" idx="11"/>
          </p:nvPr>
        </p:nvSpPr>
        <p:spPr/>
        <p:txBody>
          <a:bodyPr/>
          <a:lstStyle/>
          <a:p>
            <a:endParaRPr lang="en-GB"/>
          </a:p>
        </p:txBody>
      </p:sp>
      <p:sp>
        <p:nvSpPr>
          <p:cNvPr id="6" name="5 - Θέση αριθμού διαφάνειας"/>
          <p:cNvSpPr>
            <a:spLocks noGrp="1"/>
          </p:cNvSpPr>
          <p:nvPr>
            <p:ph type="sldNum" sz="quarter" idx="12"/>
          </p:nvPr>
        </p:nvSpPr>
        <p:spPr/>
        <p:txBody>
          <a:bodyPr/>
          <a:lstStyle/>
          <a:p>
            <a:fld id="{840574FE-9882-4893-9AF5-20ABA18AD5E8}"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bg>
      <p:bgRef idx="1003">
        <a:schemeClr val="bg2"/>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l-GR"/>
              <a:t>Kλικ για επεξεργασία του τίτλου</a:t>
            </a:r>
            <a:endParaRPr kumimoji="0" lang="en-US"/>
          </a:p>
        </p:txBody>
      </p:sp>
      <p:sp>
        <p:nvSpPr>
          <p:cNvPr id="3" name="2 - Θέση κειμένου"/>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2295A3B1-331D-4901-875E-9A4B3FB2FBF4}" type="datetimeFigureOut">
              <a:rPr lang="en-GB" smtClean="0"/>
              <a:pPr/>
              <a:t>22/05/2022</a:t>
            </a:fld>
            <a:endParaRPr lang="en-GB"/>
          </a:p>
        </p:txBody>
      </p:sp>
      <p:sp>
        <p:nvSpPr>
          <p:cNvPr id="5" name="4 - Θέση υποσέλιδου"/>
          <p:cNvSpPr>
            <a:spLocks noGrp="1"/>
          </p:cNvSpPr>
          <p:nvPr>
            <p:ph type="ftr" sz="quarter" idx="11"/>
          </p:nvPr>
        </p:nvSpPr>
        <p:spPr/>
        <p:txBody>
          <a:bodyPr/>
          <a:lstStyle/>
          <a:p>
            <a:endParaRPr lang="en-GB"/>
          </a:p>
        </p:txBody>
      </p:sp>
      <p:sp>
        <p:nvSpPr>
          <p:cNvPr id="6" name="5 - Θέση αριθμού διαφάνειας"/>
          <p:cNvSpPr>
            <a:spLocks noGrp="1"/>
          </p:cNvSpPr>
          <p:nvPr>
            <p:ph type="sldNum" sz="quarter" idx="12"/>
          </p:nvPr>
        </p:nvSpPr>
        <p:spPr>
          <a:xfrm>
            <a:off x="7924800" y="6416675"/>
            <a:ext cx="762000" cy="365125"/>
          </a:xfrm>
        </p:spPr>
        <p:txBody>
          <a:bodyPr/>
          <a:lstStyle/>
          <a:p>
            <a:fld id="{840574FE-9882-4893-9AF5-20ABA18AD5E8}" type="slidenum">
              <a:rPr lang="en-GB" smtClean="0"/>
              <a:pPr/>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a:t>Kλικ για επεξεργασία του τίτλου</a:t>
            </a:r>
            <a:endParaRPr kumimoji="0" lang="en-US"/>
          </a:p>
        </p:txBody>
      </p:sp>
      <p:sp>
        <p:nvSpPr>
          <p:cNvPr id="3" name="2 - Θέση περιεχομένου"/>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4" name="3 - Θέση περιεχομένου"/>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5" name="4 - Θέση ημερομηνίας"/>
          <p:cNvSpPr>
            <a:spLocks noGrp="1"/>
          </p:cNvSpPr>
          <p:nvPr>
            <p:ph type="dt" sz="half" idx="10"/>
          </p:nvPr>
        </p:nvSpPr>
        <p:spPr/>
        <p:txBody>
          <a:bodyPr/>
          <a:lstStyle/>
          <a:p>
            <a:fld id="{2295A3B1-331D-4901-875E-9A4B3FB2FBF4}" type="datetimeFigureOut">
              <a:rPr lang="en-GB" smtClean="0"/>
              <a:pPr/>
              <a:t>22/05/2022</a:t>
            </a:fld>
            <a:endParaRPr lang="en-GB"/>
          </a:p>
        </p:txBody>
      </p:sp>
      <p:sp>
        <p:nvSpPr>
          <p:cNvPr id="6" name="5 - Θέση υποσέλιδου"/>
          <p:cNvSpPr>
            <a:spLocks noGrp="1"/>
          </p:cNvSpPr>
          <p:nvPr>
            <p:ph type="ftr" sz="quarter" idx="11"/>
          </p:nvPr>
        </p:nvSpPr>
        <p:spPr/>
        <p:txBody>
          <a:bodyPr/>
          <a:lstStyle/>
          <a:p>
            <a:endParaRPr lang="en-GB"/>
          </a:p>
        </p:txBody>
      </p:sp>
      <p:sp>
        <p:nvSpPr>
          <p:cNvPr id="7" name="6 - Θέση αριθμού διαφάνειας"/>
          <p:cNvSpPr>
            <a:spLocks noGrp="1"/>
          </p:cNvSpPr>
          <p:nvPr>
            <p:ph type="sldNum" sz="quarter" idx="12"/>
          </p:nvPr>
        </p:nvSpPr>
        <p:spPr/>
        <p:txBody>
          <a:bodyPr/>
          <a:lstStyle/>
          <a:p>
            <a:fld id="{840574FE-9882-4893-9AF5-20ABA18AD5E8}"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8229600" cy="1143000"/>
          </a:xfrm>
        </p:spPr>
        <p:txBody>
          <a:bodyPr anchor="ctr"/>
          <a:lstStyle>
            <a:lvl1pPr>
              <a:defRPr/>
            </a:lvl1pPr>
          </a:lstStyle>
          <a:p>
            <a:r>
              <a:rPr kumimoji="0" lang="el-GR"/>
              <a:t>Kλικ για επεξεργασία του τίτλου</a:t>
            </a:r>
            <a:endParaRPr kumimoji="0" lang="en-US"/>
          </a:p>
        </p:txBody>
      </p:sp>
      <p:sp>
        <p:nvSpPr>
          <p:cNvPr id="3" name="2 - Θέση κειμένου"/>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a:t>Kλικ για επεξεργασία των στυλ του υποδείγματος</a:t>
            </a:r>
          </a:p>
        </p:txBody>
      </p:sp>
      <p:sp>
        <p:nvSpPr>
          <p:cNvPr id="4" name="3 - Θέση κειμένου"/>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a:t>Kλικ για επεξεργασία των στυλ του υποδείγματος</a:t>
            </a:r>
          </a:p>
        </p:txBody>
      </p:sp>
      <p:sp>
        <p:nvSpPr>
          <p:cNvPr id="5" name="4 - Θέση περιεχομένου"/>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6" name="5 - Θέση περιεχομένου"/>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7" name="6 - Θέση ημερομηνίας"/>
          <p:cNvSpPr>
            <a:spLocks noGrp="1"/>
          </p:cNvSpPr>
          <p:nvPr>
            <p:ph type="dt" sz="half" idx="10"/>
          </p:nvPr>
        </p:nvSpPr>
        <p:spPr/>
        <p:txBody>
          <a:bodyPr/>
          <a:lstStyle/>
          <a:p>
            <a:fld id="{2295A3B1-331D-4901-875E-9A4B3FB2FBF4}" type="datetimeFigureOut">
              <a:rPr lang="en-GB" smtClean="0"/>
              <a:pPr/>
              <a:t>22/05/2022</a:t>
            </a:fld>
            <a:endParaRPr lang="en-GB"/>
          </a:p>
        </p:txBody>
      </p:sp>
      <p:sp>
        <p:nvSpPr>
          <p:cNvPr id="8" name="7 - Θέση υποσέλιδου"/>
          <p:cNvSpPr>
            <a:spLocks noGrp="1"/>
          </p:cNvSpPr>
          <p:nvPr>
            <p:ph type="ftr" sz="quarter" idx="11"/>
          </p:nvPr>
        </p:nvSpPr>
        <p:spPr/>
        <p:txBody>
          <a:bodyPr/>
          <a:lstStyle/>
          <a:p>
            <a:endParaRPr lang="en-GB"/>
          </a:p>
        </p:txBody>
      </p:sp>
      <p:sp>
        <p:nvSpPr>
          <p:cNvPr id="9" name="8 - Θέση αριθμού διαφάνειας"/>
          <p:cNvSpPr>
            <a:spLocks noGrp="1"/>
          </p:cNvSpPr>
          <p:nvPr>
            <p:ph type="sldNum" sz="quarter" idx="12"/>
          </p:nvPr>
        </p:nvSpPr>
        <p:spPr/>
        <p:txBody>
          <a:bodyPr/>
          <a:lstStyle/>
          <a:p>
            <a:fld id="{840574FE-9882-4893-9AF5-20ABA18AD5E8}"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a:t>Kλικ για επεξεργασία του τίτλου</a:t>
            </a:r>
            <a:endParaRPr kumimoji="0" lang="en-US"/>
          </a:p>
        </p:txBody>
      </p:sp>
      <p:sp>
        <p:nvSpPr>
          <p:cNvPr id="3" name="2 - Θέση ημερομηνίας"/>
          <p:cNvSpPr>
            <a:spLocks noGrp="1"/>
          </p:cNvSpPr>
          <p:nvPr>
            <p:ph type="dt" sz="half" idx="10"/>
          </p:nvPr>
        </p:nvSpPr>
        <p:spPr/>
        <p:txBody>
          <a:bodyPr/>
          <a:lstStyle/>
          <a:p>
            <a:fld id="{2295A3B1-331D-4901-875E-9A4B3FB2FBF4}" type="datetimeFigureOut">
              <a:rPr lang="en-GB" smtClean="0"/>
              <a:pPr/>
              <a:t>22/05/2022</a:t>
            </a:fld>
            <a:endParaRPr lang="en-GB"/>
          </a:p>
        </p:txBody>
      </p:sp>
      <p:sp>
        <p:nvSpPr>
          <p:cNvPr id="4" name="3 - Θέση υποσέλιδου"/>
          <p:cNvSpPr>
            <a:spLocks noGrp="1"/>
          </p:cNvSpPr>
          <p:nvPr>
            <p:ph type="ftr" sz="quarter" idx="11"/>
          </p:nvPr>
        </p:nvSpPr>
        <p:spPr/>
        <p:txBody>
          <a:bodyPr/>
          <a:lstStyle/>
          <a:p>
            <a:endParaRPr lang="en-GB"/>
          </a:p>
        </p:txBody>
      </p:sp>
      <p:sp>
        <p:nvSpPr>
          <p:cNvPr id="5" name="4 - Θέση αριθμού διαφάνειας"/>
          <p:cNvSpPr>
            <a:spLocks noGrp="1"/>
          </p:cNvSpPr>
          <p:nvPr>
            <p:ph type="sldNum" sz="quarter" idx="12"/>
          </p:nvPr>
        </p:nvSpPr>
        <p:spPr/>
        <p:txBody>
          <a:bodyPr/>
          <a:lstStyle/>
          <a:p>
            <a:fld id="{840574FE-9882-4893-9AF5-20ABA18AD5E8}"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2295A3B1-331D-4901-875E-9A4B3FB2FBF4}" type="datetimeFigureOut">
              <a:rPr lang="en-GB" smtClean="0"/>
              <a:pPr/>
              <a:t>22/05/2022</a:t>
            </a:fld>
            <a:endParaRPr lang="en-GB"/>
          </a:p>
        </p:txBody>
      </p:sp>
      <p:sp>
        <p:nvSpPr>
          <p:cNvPr id="3" name="2 - Θέση υποσέλιδου"/>
          <p:cNvSpPr>
            <a:spLocks noGrp="1"/>
          </p:cNvSpPr>
          <p:nvPr>
            <p:ph type="ftr" sz="quarter" idx="11"/>
          </p:nvPr>
        </p:nvSpPr>
        <p:spPr/>
        <p:txBody>
          <a:bodyPr/>
          <a:lstStyle/>
          <a:p>
            <a:endParaRPr lang="en-GB"/>
          </a:p>
        </p:txBody>
      </p:sp>
      <p:sp>
        <p:nvSpPr>
          <p:cNvPr id="4" name="3 - Θέση αριθμού διαφάνειας"/>
          <p:cNvSpPr>
            <a:spLocks noGrp="1"/>
          </p:cNvSpPr>
          <p:nvPr>
            <p:ph type="sldNum" sz="quarter" idx="12"/>
          </p:nvPr>
        </p:nvSpPr>
        <p:spPr/>
        <p:txBody>
          <a:bodyPr/>
          <a:lstStyle/>
          <a:p>
            <a:fld id="{840574FE-9882-4893-9AF5-20ABA18AD5E8}"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l-GR"/>
              <a:t>Kλικ για επεξεργασία του τίτλου</a:t>
            </a:r>
            <a:endParaRPr kumimoji="0" lang="en-US"/>
          </a:p>
        </p:txBody>
      </p:sp>
      <p:sp>
        <p:nvSpPr>
          <p:cNvPr id="3" name="2 - Θέση κειμένου"/>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l-GR"/>
              <a:t>Kλικ για επεξεργασία των στυλ του υποδείγματος</a:t>
            </a:r>
          </a:p>
        </p:txBody>
      </p:sp>
      <p:sp>
        <p:nvSpPr>
          <p:cNvPr id="4" name="3 - Θέση περιεχομένου"/>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5" name="4 - Θέση ημερομηνίας"/>
          <p:cNvSpPr>
            <a:spLocks noGrp="1"/>
          </p:cNvSpPr>
          <p:nvPr>
            <p:ph type="dt" sz="half" idx="10"/>
          </p:nvPr>
        </p:nvSpPr>
        <p:spPr/>
        <p:txBody>
          <a:bodyPr/>
          <a:lstStyle/>
          <a:p>
            <a:fld id="{2295A3B1-331D-4901-875E-9A4B3FB2FBF4}" type="datetimeFigureOut">
              <a:rPr lang="en-GB" smtClean="0"/>
              <a:pPr/>
              <a:t>22/05/2022</a:t>
            </a:fld>
            <a:endParaRPr lang="en-GB"/>
          </a:p>
        </p:txBody>
      </p:sp>
      <p:sp>
        <p:nvSpPr>
          <p:cNvPr id="6" name="5 - Θέση υποσέλιδου"/>
          <p:cNvSpPr>
            <a:spLocks noGrp="1"/>
          </p:cNvSpPr>
          <p:nvPr>
            <p:ph type="ftr" sz="quarter" idx="11"/>
          </p:nvPr>
        </p:nvSpPr>
        <p:spPr/>
        <p:txBody>
          <a:bodyPr/>
          <a:lstStyle/>
          <a:p>
            <a:endParaRPr lang="en-GB"/>
          </a:p>
        </p:txBody>
      </p:sp>
      <p:sp>
        <p:nvSpPr>
          <p:cNvPr id="7" name="6 - Θέση αριθμού διαφάνειας"/>
          <p:cNvSpPr>
            <a:spLocks noGrp="1"/>
          </p:cNvSpPr>
          <p:nvPr>
            <p:ph type="sldNum" sz="quarter" idx="12"/>
          </p:nvPr>
        </p:nvSpPr>
        <p:spPr/>
        <p:txBody>
          <a:bodyPr/>
          <a:lstStyle/>
          <a:p>
            <a:fld id="{840574FE-9882-4893-9AF5-20ABA18AD5E8}"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l-GR"/>
              <a:t>Kλικ για επεξεργασία του τίτλου</a:t>
            </a:r>
            <a:endParaRPr kumimoji="0" lang="en-US"/>
          </a:p>
        </p:txBody>
      </p:sp>
      <p:sp>
        <p:nvSpPr>
          <p:cNvPr id="3" name="2 - Θέση εικόνας"/>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l-GR">
                <a:solidFill>
                  <a:schemeClr val="lt1"/>
                </a:solidFill>
                <a:latin typeface="+mn-lt"/>
                <a:ea typeface="+mn-ea"/>
                <a:cs typeface="+mn-cs"/>
              </a:rPr>
              <a:t>Κάντε κλικ στο εικονίδιο για να προσθέσετε μια εικόνα</a:t>
            </a:r>
            <a:endParaRPr kumimoji="0" lang="en-US" dirty="0">
              <a:solidFill>
                <a:schemeClr val="lt1"/>
              </a:solidFill>
              <a:latin typeface="+mn-lt"/>
              <a:ea typeface="+mn-ea"/>
              <a:cs typeface="+mn-cs"/>
            </a:endParaRPr>
          </a:p>
        </p:txBody>
      </p:sp>
      <p:sp>
        <p:nvSpPr>
          <p:cNvPr id="4" name="3 - Θέση κειμένου"/>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l-GR"/>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2295A3B1-331D-4901-875E-9A4B3FB2FBF4}" type="datetimeFigureOut">
              <a:rPr lang="en-GB" smtClean="0"/>
              <a:pPr/>
              <a:t>22/05/2022</a:t>
            </a:fld>
            <a:endParaRPr lang="en-GB"/>
          </a:p>
        </p:txBody>
      </p:sp>
      <p:sp>
        <p:nvSpPr>
          <p:cNvPr id="6" name="5 - Θέση υποσέλιδου"/>
          <p:cNvSpPr>
            <a:spLocks noGrp="1"/>
          </p:cNvSpPr>
          <p:nvPr>
            <p:ph type="ftr" sz="quarter" idx="11"/>
          </p:nvPr>
        </p:nvSpPr>
        <p:spPr/>
        <p:txBody>
          <a:bodyPr/>
          <a:lstStyle/>
          <a:p>
            <a:endParaRPr lang="en-GB"/>
          </a:p>
        </p:txBody>
      </p:sp>
      <p:sp>
        <p:nvSpPr>
          <p:cNvPr id="7" name="6 - Θέση αριθμού διαφάνειας"/>
          <p:cNvSpPr>
            <a:spLocks noGrp="1"/>
          </p:cNvSpPr>
          <p:nvPr>
            <p:ph type="sldNum" sz="quarter" idx="12"/>
          </p:nvPr>
        </p:nvSpPr>
        <p:spPr/>
        <p:txBody>
          <a:bodyPr/>
          <a:lstStyle/>
          <a:p>
            <a:fld id="{840574FE-9882-4893-9AF5-20ABA18AD5E8}"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21 - Θέση τίτλου"/>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l-GR"/>
              <a:t>Kλικ για επεξεργασία του τίτλου</a:t>
            </a:r>
            <a:endParaRPr kumimoji="0" lang="en-US"/>
          </a:p>
        </p:txBody>
      </p:sp>
      <p:sp>
        <p:nvSpPr>
          <p:cNvPr id="13" name="12 - Θέση κειμένου"/>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l-GR"/>
              <a:t>Kλικ για επεξεργασία των στυλ του υποδείγματος</a:t>
            </a:r>
          </a:p>
          <a:p>
            <a:pPr lvl="1" eaLnBrk="1" latinLnBrk="0" hangingPunct="1"/>
            <a:r>
              <a:rPr kumimoji="0" lang="el-GR"/>
              <a:t>Δεύτερου επιπέδου</a:t>
            </a:r>
          </a:p>
          <a:p>
            <a:pPr lvl="2" eaLnBrk="1" latinLnBrk="0" hangingPunct="1"/>
            <a:r>
              <a:rPr kumimoji="0" lang="el-GR"/>
              <a:t>Τρίτου επιπέδου</a:t>
            </a:r>
          </a:p>
          <a:p>
            <a:pPr lvl="3" eaLnBrk="1" latinLnBrk="0" hangingPunct="1"/>
            <a:r>
              <a:rPr kumimoji="0" lang="el-GR"/>
              <a:t>Τέταρτου επιπέδου</a:t>
            </a:r>
          </a:p>
          <a:p>
            <a:pPr lvl="4" eaLnBrk="1" latinLnBrk="0" hangingPunct="1"/>
            <a:r>
              <a:rPr kumimoji="0" lang="el-GR"/>
              <a:t>Πέμπτου επιπέδου</a:t>
            </a:r>
            <a:endParaRPr kumimoji="0" lang="en-US"/>
          </a:p>
        </p:txBody>
      </p:sp>
      <p:sp>
        <p:nvSpPr>
          <p:cNvPr id="14" name="13 - Θέση ημερομηνίας"/>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2295A3B1-331D-4901-875E-9A4B3FB2FBF4}" type="datetimeFigureOut">
              <a:rPr lang="en-GB" smtClean="0"/>
              <a:pPr/>
              <a:t>22/05/2022</a:t>
            </a:fld>
            <a:endParaRPr lang="en-GB"/>
          </a:p>
        </p:txBody>
      </p:sp>
      <p:sp>
        <p:nvSpPr>
          <p:cNvPr id="3" name="2 - Θέση υποσέλιδου"/>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GB"/>
          </a:p>
        </p:txBody>
      </p:sp>
      <p:sp>
        <p:nvSpPr>
          <p:cNvPr id="23" name="22 - Θέση αριθμού διαφάνειας"/>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840574FE-9882-4893-9AF5-20ABA18AD5E8}" type="slidenum">
              <a:rPr lang="en-GB" smtClean="0"/>
              <a:pPr/>
              <a:t>‹#›</a:t>
            </a:fld>
            <a:endParaRPr lang="en-GB"/>
          </a:p>
        </p:txBody>
      </p:sp>
    </p:spTree>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www.othisi.gr/sxoleio/wp"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395536" y="620688"/>
            <a:ext cx="8229600" cy="2016224"/>
          </a:xfrm>
        </p:spPr>
        <p:txBody>
          <a:bodyPr>
            <a:noAutofit/>
          </a:bodyPr>
          <a:lstStyle/>
          <a:p>
            <a:r>
              <a:rPr lang="el-GR" sz="4200" dirty="0"/>
              <a:t>ΔΙΑΧΕΙΡΙΣΗ ΚΡΙΣΕΩΝ ΚΑΙ ΕΝΙΣΧΥΣΗ ΘΕΤΙΚΟΥ </a:t>
            </a:r>
            <a:r>
              <a:rPr lang="el-GR" sz="4200"/>
              <a:t>ΚΛΙΜΑΤΟΣ ΣΤΗ </a:t>
            </a:r>
            <a:r>
              <a:rPr lang="el-GR" sz="4200" dirty="0"/>
              <a:t>ΣΧΟΛΙΚΗ ΚΟΙΝΟΤΗΤΑ</a:t>
            </a:r>
            <a:endParaRPr lang="en-GB" sz="4200" dirty="0"/>
          </a:p>
        </p:txBody>
      </p:sp>
      <p:sp>
        <p:nvSpPr>
          <p:cNvPr id="3" name="2 - Υπότιτλος"/>
          <p:cNvSpPr>
            <a:spLocks noGrp="1"/>
          </p:cNvSpPr>
          <p:nvPr>
            <p:ph type="subTitle" idx="1"/>
          </p:nvPr>
        </p:nvSpPr>
        <p:spPr>
          <a:xfrm>
            <a:off x="1835696" y="4437112"/>
            <a:ext cx="7056784" cy="1800200"/>
          </a:xfrm>
        </p:spPr>
        <p:txBody>
          <a:bodyPr>
            <a:normAutofit/>
          </a:bodyPr>
          <a:lstStyle/>
          <a:p>
            <a:pPr algn="r"/>
            <a:r>
              <a:rPr lang="el-GR" sz="2000" dirty="0"/>
              <a:t>ΚΑΡΑΓΙΑΝΝΗ ΟΛΓΑ</a:t>
            </a:r>
          </a:p>
          <a:p>
            <a:pPr algn="r"/>
            <a:r>
              <a:rPr lang="el-GR" sz="2000" dirty="0"/>
              <a:t>ΨΥΧΟΛΟΓΟΣ-ΨΥΧΟΘΕΡΑΠΕΥΤΡΙΑ</a:t>
            </a:r>
          </a:p>
          <a:p>
            <a:pPr algn="r"/>
            <a:r>
              <a:rPr lang="en-GB" sz="2000" dirty="0"/>
              <a:t>Med Psychology of Education</a:t>
            </a:r>
          </a:p>
          <a:p>
            <a:pPr algn="r"/>
            <a:r>
              <a:rPr lang="el-GR" sz="2000" dirty="0"/>
              <a:t>ΓΝΩΣΙΑΚΗ-ΣΥΜΠΕΡΙΦΟΡΙΣΤΙΚΗ ΨΥΧΟΘΕΡΑΠΕΙΑ</a:t>
            </a:r>
            <a:endParaRPr lang="en-GB" sz="20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1020852"/>
          </a:xfrm>
        </p:spPr>
        <p:txBody>
          <a:bodyPr>
            <a:normAutofit fontScale="90000"/>
          </a:bodyPr>
          <a:lstStyle/>
          <a:p>
            <a:r>
              <a:rPr lang="el-GR" dirty="0"/>
              <a:t>Επιδράσεις της κρίσης στην ομαλή λειτουργία </a:t>
            </a:r>
            <a:r>
              <a:rPr lang="el-GR"/>
              <a:t>του σχολείου </a:t>
            </a:r>
            <a:endParaRPr lang="en-GB" dirty="0"/>
          </a:p>
        </p:txBody>
      </p:sp>
      <p:sp>
        <p:nvSpPr>
          <p:cNvPr id="3" name="2 - Θέση περιεχομένου"/>
          <p:cNvSpPr>
            <a:spLocks noGrp="1"/>
          </p:cNvSpPr>
          <p:nvPr>
            <p:ph idx="1"/>
          </p:nvPr>
        </p:nvSpPr>
        <p:spPr>
          <a:xfrm>
            <a:off x="457200" y="1844824"/>
            <a:ext cx="8229600" cy="4464536"/>
          </a:xfrm>
        </p:spPr>
        <p:txBody>
          <a:bodyPr>
            <a:normAutofit/>
          </a:bodyPr>
          <a:lstStyle/>
          <a:p>
            <a:pPr>
              <a:buFont typeface="Wingdings" pitchFamily="2" charset="2"/>
              <a:buChar char="§"/>
            </a:pPr>
            <a:r>
              <a:rPr lang="el-GR" sz="3200" dirty="0"/>
              <a:t>Αύξηση απουσιών</a:t>
            </a:r>
          </a:p>
          <a:p>
            <a:pPr>
              <a:buFont typeface="Wingdings" pitchFamily="2" charset="2"/>
              <a:buChar char="§"/>
            </a:pPr>
            <a:r>
              <a:rPr lang="el-GR" sz="3200" dirty="0"/>
              <a:t>Μειωμένη επίδοση</a:t>
            </a:r>
          </a:p>
          <a:p>
            <a:pPr>
              <a:buFont typeface="Wingdings" pitchFamily="2" charset="2"/>
              <a:buChar char="§"/>
            </a:pPr>
            <a:r>
              <a:rPr lang="el-GR" sz="3200" dirty="0"/>
              <a:t>Διόγκωση των ήδη υπαρχόντων προβλημάτων</a:t>
            </a:r>
          </a:p>
          <a:p>
            <a:pPr>
              <a:buFont typeface="Wingdings" pitchFamily="2" charset="2"/>
              <a:buChar char="§"/>
            </a:pPr>
            <a:r>
              <a:rPr lang="el-GR" sz="3200" dirty="0"/>
              <a:t>Προβληματικές συμπεριφορές (επιθετικότητα, παραβατικότητα, ένταξη σε συμμορίες ανηλίκων)</a:t>
            </a:r>
            <a:endParaRPr lang="en-GB" sz="32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a:t>Παράγοντες που επηρεάζουν τις αντιδράσεις των εφήβων</a:t>
            </a:r>
            <a:endParaRPr lang="en-GB" dirty="0"/>
          </a:p>
        </p:txBody>
      </p:sp>
      <p:sp>
        <p:nvSpPr>
          <p:cNvPr id="3" name="2 - Θέση περιεχομένου"/>
          <p:cNvSpPr>
            <a:spLocks noGrp="1"/>
          </p:cNvSpPr>
          <p:nvPr>
            <p:ph idx="1"/>
          </p:nvPr>
        </p:nvSpPr>
        <p:spPr>
          <a:xfrm>
            <a:off x="457200" y="1916832"/>
            <a:ext cx="8229600" cy="4392528"/>
          </a:xfrm>
        </p:spPr>
        <p:txBody>
          <a:bodyPr>
            <a:normAutofit/>
          </a:bodyPr>
          <a:lstStyle/>
          <a:p>
            <a:pPr>
              <a:buFont typeface="Arial" pitchFamily="34" charset="0"/>
              <a:buChar char="•"/>
            </a:pPr>
            <a:r>
              <a:rPr lang="el-GR" sz="3000" dirty="0"/>
              <a:t>Ύπαρξη ψυχικής νόσου</a:t>
            </a:r>
          </a:p>
          <a:p>
            <a:pPr>
              <a:buFont typeface="Arial" pitchFamily="34" charset="0"/>
              <a:buChar char="•"/>
            </a:pPr>
            <a:r>
              <a:rPr lang="el-GR" sz="3000" dirty="0"/>
              <a:t>Επίπεδο ωριμότητας</a:t>
            </a:r>
          </a:p>
          <a:p>
            <a:pPr>
              <a:buFont typeface="Arial" pitchFamily="34" charset="0"/>
              <a:buChar char="•"/>
            </a:pPr>
            <a:r>
              <a:rPr lang="el-GR" sz="3000" dirty="0"/>
              <a:t>Ιδιοσυγκρασιακοί παράγοντες</a:t>
            </a:r>
          </a:p>
          <a:p>
            <a:pPr>
              <a:buFont typeface="Arial" pitchFamily="34" charset="0"/>
              <a:buChar char="•"/>
            </a:pPr>
            <a:r>
              <a:rPr lang="el-GR" sz="3000" dirty="0"/>
              <a:t>Απουσία ή ελλιπής </a:t>
            </a:r>
            <a:r>
              <a:rPr lang="el-GR" sz="3000" dirty="0" err="1"/>
              <a:t>γονεϊκή</a:t>
            </a:r>
            <a:r>
              <a:rPr lang="el-GR" sz="3000" dirty="0"/>
              <a:t> φροντίδα</a:t>
            </a:r>
          </a:p>
          <a:p>
            <a:pPr>
              <a:buFont typeface="Arial" pitchFamily="34" charset="0"/>
              <a:buChar char="•"/>
            </a:pPr>
            <a:r>
              <a:rPr lang="el-GR" sz="3000" dirty="0"/>
              <a:t>Προβλήματα στην οικογένεια</a:t>
            </a:r>
          </a:p>
          <a:p>
            <a:pPr>
              <a:buFont typeface="Arial" pitchFamily="34" charset="0"/>
              <a:buChar char="•"/>
            </a:pPr>
            <a:r>
              <a:rPr lang="el-GR" sz="3000" dirty="0"/>
              <a:t>Ανησυχία για τη σωματική ή ψυχική υγεία κάποιου μέλους της οικογένειας</a:t>
            </a:r>
          </a:p>
          <a:p>
            <a:pPr>
              <a:buFont typeface="Arial" pitchFamily="34" charset="0"/>
              <a:buChar char="•"/>
            </a:pPr>
            <a:endParaRPr lang="en-GB" sz="30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Autofit/>
          </a:bodyPr>
          <a:lstStyle/>
          <a:p>
            <a:r>
              <a:rPr lang="el-GR" sz="3500" dirty="0"/>
              <a:t>ΔΙΑΧΕΙΡΙΣΗ ΚΡΙΣΕΩΝ ΣΤΗΝ ΤΑΞΗ</a:t>
            </a:r>
            <a:endParaRPr lang="en-GB" sz="3500" dirty="0"/>
          </a:p>
        </p:txBody>
      </p:sp>
      <p:sp>
        <p:nvSpPr>
          <p:cNvPr id="4" name="3 - Θέση περιεχομένου"/>
          <p:cNvSpPr>
            <a:spLocks noGrp="1"/>
          </p:cNvSpPr>
          <p:nvPr>
            <p:ph idx="1"/>
          </p:nvPr>
        </p:nvSpPr>
        <p:spPr>
          <a:xfrm>
            <a:off x="457200" y="1700808"/>
            <a:ext cx="8229600" cy="4608552"/>
          </a:xfrm>
        </p:spPr>
        <p:txBody>
          <a:bodyPr>
            <a:normAutofit/>
          </a:bodyPr>
          <a:lstStyle/>
          <a:p>
            <a:pPr>
              <a:buNone/>
            </a:pPr>
            <a:r>
              <a:rPr lang="el-GR" sz="3200" b="1" dirty="0"/>
              <a:t>Προβληματικές συμπεριφορές μαθητών στο σχολικό πλαίσιο</a:t>
            </a:r>
            <a:r>
              <a:rPr lang="en-GB" sz="3200" b="1" dirty="0"/>
              <a:t>:</a:t>
            </a:r>
            <a:endParaRPr lang="el-GR" sz="3400" b="1" dirty="0"/>
          </a:p>
          <a:p>
            <a:pPr>
              <a:buFont typeface="Wingdings" pitchFamily="2" charset="2"/>
              <a:buChar char="q"/>
            </a:pPr>
            <a:r>
              <a:rPr lang="el-GR" sz="3400" dirty="0"/>
              <a:t>Ένδειξη συναισθηματικών ελλειμμάτων και μη κάλυψης βασικών συναισθηματικών αναγκών</a:t>
            </a:r>
          </a:p>
          <a:p>
            <a:pPr>
              <a:buFont typeface="Wingdings" pitchFamily="2" charset="2"/>
              <a:buChar char="q"/>
            </a:pPr>
            <a:r>
              <a:rPr lang="el-GR" sz="3400" dirty="0"/>
              <a:t>Ανάγκη αποδοχής και παροχής γνήσιου ενδιαφέροντος</a:t>
            </a:r>
            <a:endParaRPr lang="en-GB" sz="34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sz="3200" dirty="0"/>
              <a:t>Προειδοποιητικά σημάδια ενδεχόμενης επιθετικής/προβληματικής συμπεριφοράς μαθητών</a:t>
            </a:r>
            <a:endParaRPr lang="en-GB" sz="3200" dirty="0"/>
          </a:p>
        </p:txBody>
      </p:sp>
      <p:sp>
        <p:nvSpPr>
          <p:cNvPr id="3" name="2 - Θέση περιεχομένου"/>
          <p:cNvSpPr>
            <a:spLocks noGrp="1"/>
          </p:cNvSpPr>
          <p:nvPr>
            <p:ph idx="1"/>
          </p:nvPr>
        </p:nvSpPr>
        <p:spPr>
          <a:xfrm>
            <a:off x="457200" y="1772816"/>
            <a:ext cx="8229600" cy="4536544"/>
          </a:xfrm>
        </p:spPr>
        <p:txBody>
          <a:bodyPr>
            <a:normAutofit lnSpcReduction="10000"/>
          </a:bodyPr>
          <a:lstStyle/>
          <a:p>
            <a:pPr>
              <a:buFont typeface="Arial" pitchFamily="34" charset="0"/>
              <a:buChar char="•"/>
            </a:pPr>
            <a:r>
              <a:rPr lang="el-GR" sz="2900" dirty="0"/>
              <a:t>Σωματικές εκδηλώσεις θυμού</a:t>
            </a:r>
          </a:p>
          <a:p>
            <a:pPr>
              <a:buFont typeface="Arial" pitchFamily="34" charset="0"/>
              <a:buChar char="•"/>
            </a:pPr>
            <a:r>
              <a:rPr lang="el-GR" sz="2900" dirty="0"/>
              <a:t>Αίσθημα απόρριψης</a:t>
            </a:r>
          </a:p>
          <a:p>
            <a:pPr>
              <a:buFont typeface="Arial" pitchFamily="34" charset="0"/>
              <a:buChar char="•"/>
            </a:pPr>
            <a:r>
              <a:rPr lang="el-GR" sz="2900" dirty="0"/>
              <a:t>Παραβατικότητα</a:t>
            </a:r>
          </a:p>
          <a:p>
            <a:pPr>
              <a:buFont typeface="Arial" pitchFamily="34" charset="0"/>
              <a:buChar char="•"/>
            </a:pPr>
            <a:r>
              <a:rPr lang="el-GR" sz="2900" dirty="0"/>
              <a:t>Άσκηση λεκτικής/ψυχολογικής βίας</a:t>
            </a:r>
          </a:p>
          <a:p>
            <a:pPr>
              <a:buFont typeface="Arial" pitchFamily="34" charset="0"/>
              <a:buChar char="•"/>
            </a:pPr>
            <a:r>
              <a:rPr lang="el-GR" sz="2900" dirty="0"/>
              <a:t>Κοινωνική απόσυρση</a:t>
            </a:r>
          </a:p>
          <a:p>
            <a:pPr>
              <a:buFont typeface="Arial" pitchFamily="34" charset="0"/>
              <a:buChar char="•"/>
            </a:pPr>
            <a:r>
              <a:rPr lang="el-GR" sz="2900" dirty="0"/>
              <a:t>Κατάθλιψη</a:t>
            </a:r>
          </a:p>
          <a:p>
            <a:pPr>
              <a:buFont typeface="Arial" pitchFamily="34" charset="0"/>
              <a:buChar char="•"/>
            </a:pPr>
            <a:r>
              <a:rPr lang="el-GR" sz="2900" dirty="0"/>
              <a:t>Ελλιπής </a:t>
            </a:r>
            <a:r>
              <a:rPr lang="el-GR" sz="2900" dirty="0" err="1"/>
              <a:t>γονεϊκή</a:t>
            </a:r>
            <a:r>
              <a:rPr lang="el-GR" sz="2900" dirty="0"/>
              <a:t> φροντίδα και επίβλεψη</a:t>
            </a:r>
          </a:p>
          <a:p>
            <a:pPr>
              <a:buFont typeface="Arial" pitchFamily="34" charset="0"/>
              <a:buChar char="•"/>
            </a:pPr>
            <a:r>
              <a:rPr lang="el-GR" sz="2900" dirty="0"/>
              <a:t>Οικογενειακό ιστορικό βίας</a:t>
            </a:r>
          </a:p>
          <a:p>
            <a:pPr>
              <a:buFont typeface="Arial" pitchFamily="34" charset="0"/>
              <a:buChar char="•"/>
            </a:pPr>
            <a:r>
              <a:rPr lang="el-GR" sz="2900" dirty="0"/>
              <a:t>Σχολική αποτυχία</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Autofit/>
          </a:bodyPr>
          <a:lstStyle/>
          <a:p>
            <a:r>
              <a:rPr lang="el-GR" sz="3500" dirty="0"/>
              <a:t>ΑΝΤΙΜΕΤΩΠΙΣΗ ΠΡΟΒΛΗΜΑΤΙΚΗΣ ΣΥΜΠΕΡΙΦΟΡΑΣ ΜΑΘΗΤΩΝ</a:t>
            </a:r>
            <a:endParaRPr lang="en-GB" sz="3500" dirty="0"/>
          </a:p>
        </p:txBody>
      </p:sp>
      <p:sp>
        <p:nvSpPr>
          <p:cNvPr id="3" name="2 - Θέση περιεχομένου"/>
          <p:cNvSpPr>
            <a:spLocks noGrp="1"/>
          </p:cNvSpPr>
          <p:nvPr>
            <p:ph idx="1"/>
          </p:nvPr>
        </p:nvSpPr>
        <p:spPr/>
        <p:txBody>
          <a:bodyPr>
            <a:normAutofit fontScale="92500" lnSpcReduction="10000"/>
          </a:bodyPr>
          <a:lstStyle/>
          <a:p>
            <a:pPr>
              <a:buFont typeface="Arial" pitchFamily="34" charset="0"/>
              <a:buChar char="•"/>
            </a:pPr>
            <a:r>
              <a:rPr lang="el-GR" dirty="0"/>
              <a:t>Ατομική διαχείριση του μαθητή που δημιουργεί πρόβλημα</a:t>
            </a:r>
            <a:endParaRPr lang="en-GB" dirty="0"/>
          </a:p>
          <a:p>
            <a:pPr>
              <a:buFont typeface="Arial" pitchFamily="34" charset="0"/>
              <a:buChar char="•"/>
            </a:pPr>
            <a:r>
              <a:rPr lang="el-GR" dirty="0"/>
              <a:t>Γενικές παρατηρήσεις κατά τη διάρκεια του μαθήματος </a:t>
            </a:r>
          </a:p>
          <a:p>
            <a:pPr>
              <a:buFont typeface="Arial" pitchFamily="34" charset="0"/>
              <a:buChar char="•"/>
            </a:pPr>
            <a:r>
              <a:rPr lang="el-GR" dirty="0"/>
              <a:t>Κατ ιδίαν συζήτηση στο τέλος της ώρας χωρίς να είναι παρόντες οι υπόλοιποι μαθητές</a:t>
            </a:r>
          </a:p>
          <a:p>
            <a:pPr>
              <a:buFont typeface="Arial" pitchFamily="34" charset="0"/>
              <a:buChar char="•"/>
            </a:pPr>
            <a:r>
              <a:rPr lang="el-GR" dirty="0"/>
              <a:t>Εστίαση στη συγκεκριμένη συμπεριφορά και τα γεγονότα που θορύβησαν τον εκπαιδευτικό</a:t>
            </a:r>
          </a:p>
          <a:p>
            <a:pPr>
              <a:buFont typeface="Arial" pitchFamily="34" charset="0"/>
              <a:buChar char="•"/>
            </a:pPr>
            <a:r>
              <a:rPr lang="el-GR" dirty="0"/>
              <a:t>Αποφυγή επίκρισης και υποτιμητικών σχολίων</a:t>
            </a:r>
          </a:p>
          <a:p>
            <a:pPr>
              <a:buFont typeface="Arial" pitchFamily="34" charset="0"/>
              <a:buChar char="•"/>
            </a:pPr>
            <a:r>
              <a:rPr lang="el-GR" dirty="0"/>
              <a:t>Αποφυγή χαρακτηρισμών</a:t>
            </a:r>
          </a:p>
          <a:p>
            <a:pPr>
              <a:buFont typeface="Arial" pitchFamily="34" charset="0"/>
              <a:buChar char="•"/>
            </a:pPr>
            <a:r>
              <a:rPr lang="el-GR" dirty="0"/>
              <a:t>Επίδειξη ενδιαφέροντος μέσω ερωτήσεων για τα συναισθήματα και τη γνώμη του</a:t>
            </a:r>
          </a:p>
          <a:p>
            <a:pPr>
              <a:buNone/>
            </a:pPr>
            <a:endParaRPr lang="el-GR" dirty="0"/>
          </a:p>
          <a:p>
            <a:pPr>
              <a:buFont typeface="Arial" pitchFamily="34" charset="0"/>
              <a:buChar char="•"/>
            </a:pPr>
            <a:endParaRPr lang="en-GB"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a:t>ΔΙΑΧΕΙΡΙΣΗ ΚΡΙΣΕΩΝ ΣΤΗΝ ΣΧΟΛΙΚΗ ΚΟΙΝΟΤΗΤΑ</a:t>
            </a:r>
            <a:endParaRPr lang="en-GB" dirty="0"/>
          </a:p>
        </p:txBody>
      </p:sp>
      <p:sp>
        <p:nvSpPr>
          <p:cNvPr id="3" name="2 - Θέση περιεχομένου"/>
          <p:cNvSpPr>
            <a:spLocks noGrp="1"/>
          </p:cNvSpPr>
          <p:nvPr>
            <p:ph idx="1"/>
          </p:nvPr>
        </p:nvSpPr>
        <p:spPr>
          <a:xfrm>
            <a:off x="457200" y="1772816"/>
            <a:ext cx="8229600" cy="4536544"/>
          </a:xfrm>
        </p:spPr>
        <p:txBody>
          <a:bodyPr/>
          <a:lstStyle/>
          <a:p>
            <a:pPr>
              <a:buFont typeface="Wingdings" pitchFamily="2" charset="2"/>
              <a:buChar char="Ø"/>
            </a:pPr>
            <a:r>
              <a:rPr lang="el-GR" dirty="0"/>
              <a:t>Ενέργειες που αποβλέπουν</a:t>
            </a:r>
            <a:r>
              <a:rPr lang="en-GB" dirty="0"/>
              <a:t>:</a:t>
            </a:r>
            <a:r>
              <a:rPr lang="el-GR" dirty="0"/>
              <a:t> </a:t>
            </a:r>
            <a:r>
              <a:rPr lang="en-GB" dirty="0" err="1"/>
              <a:t>i</a:t>
            </a:r>
            <a:r>
              <a:rPr lang="en-GB" dirty="0"/>
              <a:t>) </a:t>
            </a:r>
            <a:r>
              <a:rPr lang="el-GR" dirty="0"/>
              <a:t>στην</a:t>
            </a:r>
            <a:r>
              <a:rPr lang="en-GB" dirty="0"/>
              <a:t> </a:t>
            </a:r>
            <a:r>
              <a:rPr lang="el-GR" dirty="0"/>
              <a:t>πρόληψη για την αποφυγή επικίνδυνων καταστάσεων, και </a:t>
            </a:r>
            <a:r>
              <a:rPr lang="en-GB" dirty="0"/>
              <a:t>ii) </a:t>
            </a:r>
            <a:r>
              <a:rPr lang="el-GR" dirty="0"/>
              <a:t>στην προετοιμασία αντιμετώπισης κρίσεων και καταστάσεων έκτακτης ανάγκης.</a:t>
            </a:r>
          </a:p>
          <a:p>
            <a:pPr>
              <a:buFont typeface="Wingdings" pitchFamily="2" charset="2"/>
              <a:buChar char="Ø"/>
            </a:pPr>
            <a:r>
              <a:rPr lang="el-GR" dirty="0"/>
              <a:t>Δημιουργία ομάδας διαχείρισης κρίσεων από τη διεύθυνση του σχολείου (καταγραφή αναγκών της σχολικής κοινότητας, στοχοθέτηση, εκπόνηση σχεδίου δράσης, συνεργασία των μελών της ομάδας)</a:t>
            </a:r>
          </a:p>
          <a:p>
            <a:pPr>
              <a:buFont typeface="Wingdings" pitchFamily="2" charset="2"/>
              <a:buChar char="Ø"/>
            </a:pPr>
            <a:endParaRPr lang="en-GB"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Autofit/>
          </a:bodyPr>
          <a:lstStyle/>
          <a:p>
            <a:r>
              <a:rPr lang="el-GR" sz="3500" dirty="0" err="1"/>
              <a:t>Διευκολυντικοί</a:t>
            </a:r>
            <a:r>
              <a:rPr lang="el-GR" sz="3500" dirty="0"/>
              <a:t> παράγοντες για την αντιμετώπιση μιας κρίσης</a:t>
            </a:r>
            <a:r>
              <a:rPr lang="en-GB" sz="3500" dirty="0"/>
              <a:t>:</a:t>
            </a:r>
          </a:p>
        </p:txBody>
      </p:sp>
      <p:sp>
        <p:nvSpPr>
          <p:cNvPr id="3" name="2 - Θέση περιεχομένου"/>
          <p:cNvSpPr>
            <a:spLocks noGrp="1"/>
          </p:cNvSpPr>
          <p:nvPr>
            <p:ph idx="1"/>
          </p:nvPr>
        </p:nvSpPr>
        <p:spPr/>
        <p:txBody>
          <a:bodyPr/>
          <a:lstStyle/>
          <a:p>
            <a:pPr>
              <a:buFont typeface="Wingdings" pitchFamily="2" charset="2"/>
              <a:buChar char="§"/>
            </a:pPr>
            <a:r>
              <a:rPr lang="el-GR" dirty="0"/>
              <a:t>Ετοιμότητα της σχολικής μονάδας</a:t>
            </a:r>
          </a:p>
          <a:p>
            <a:pPr>
              <a:buFont typeface="Wingdings" pitchFamily="2" charset="2"/>
              <a:buChar char="§"/>
            </a:pPr>
            <a:r>
              <a:rPr lang="el-GR" dirty="0"/>
              <a:t>Συνεργασία με τον σχολικό ψυχολόγο, με δομές ψυχικής υγείας και με το δήμο</a:t>
            </a:r>
          </a:p>
          <a:p>
            <a:pPr>
              <a:buFont typeface="Wingdings" pitchFamily="2" charset="2"/>
              <a:buChar char="§"/>
            </a:pPr>
            <a:r>
              <a:rPr lang="el-GR" dirty="0"/>
              <a:t>Συνεργασία με γονείς</a:t>
            </a:r>
          </a:p>
          <a:p>
            <a:pPr>
              <a:buFont typeface="Wingdings" pitchFamily="2" charset="2"/>
              <a:buChar char="§"/>
            </a:pPr>
            <a:r>
              <a:rPr lang="el-GR" dirty="0"/>
              <a:t>Συνεργασία μεταξύ διεύθυνσης, εκπαιδευτικών και βοηθητικού προσωπικού του σχολείου</a:t>
            </a:r>
          </a:p>
          <a:p>
            <a:pPr>
              <a:buFont typeface="Wingdings" pitchFamily="2" charset="2"/>
              <a:buChar char="§"/>
            </a:pPr>
            <a:r>
              <a:rPr lang="el-GR" dirty="0"/>
              <a:t>Πραγματοποίηση δραστηριοτήτων που προάγουν το ομαδικό πνεύμα και ενισχύουν την αίσθηση του </a:t>
            </a:r>
            <a:r>
              <a:rPr lang="el-GR" dirty="0" err="1"/>
              <a:t>ανήκειν</a:t>
            </a:r>
            <a:endParaRPr lang="el-GR" dirty="0"/>
          </a:p>
          <a:p>
            <a:pPr>
              <a:buFont typeface="Wingdings" pitchFamily="2" charset="2"/>
              <a:buChar char="§"/>
            </a:pPr>
            <a:endParaRPr lang="el-GR" dirty="0"/>
          </a:p>
          <a:p>
            <a:pPr>
              <a:buFont typeface="Wingdings" pitchFamily="2" charset="2"/>
              <a:buChar char="§"/>
            </a:pPr>
            <a:endParaRPr lang="en-GB"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a:t>ΕΝΙΣΧΥΣΗ ΘΕΤΙΚΟΥ ΚΛΙΜΑΤΟΣ ΣΤΗΝ ΣΧΟΛΙΚΗ ΚΟΙΝΟΤΗΤΑ (Ι)</a:t>
            </a:r>
            <a:endParaRPr lang="en-GB" sz="3200" dirty="0"/>
          </a:p>
        </p:txBody>
      </p:sp>
      <p:sp>
        <p:nvSpPr>
          <p:cNvPr id="3" name="2 - Θέση περιεχομένου"/>
          <p:cNvSpPr>
            <a:spLocks noGrp="1"/>
          </p:cNvSpPr>
          <p:nvPr>
            <p:ph idx="1"/>
          </p:nvPr>
        </p:nvSpPr>
        <p:spPr>
          <a:xfrm>
            <a:off x="457200" y="1700808"/>
            <a:ext cx="8229600" cy="4608552"/>
          </a:xfrm>
        </p:spPr>
        <p:txBody>
          <a:bodyPr>
            <a:normAutofit/>
          </a:bodyPr>
          <a:lstStyle/>
          <a:p>
            <a:pPr>
              <a:buFont typeface="Wingdings" pitchFamily="2" charset="2"/>
              <a:buChar char="Ø"/>
            </a:pPr>
            <a:r>
              <a:rPr lang="el-GR" sz="3000" dirty="0"/>
              <a:t>Συνθήκες ασφάλειας, εμπιστοσύνης, αγάπης, αποδοχής και ενδιαφέροντος μεταξύ των μελών </a:t>
            </a:r>
          </a:p>
          <a:p>
            <a:pPr>
              <a:buFont typeface="Wingdings" pitchFamily="2" charset="2"/>
              <a:buChar char="Ø"/>
            </a:pPr>
            <a:r>
              <a:rPr lang="el-GR" sz="3000" dirty="0"/>
              <a:t>Σχετίζεται με συναισθηματικές, οργανωτικές, διοικητικές και εκπαιδευτικές διαστάσεις</a:t>
            </a:r>
          </a:p>
          <a:p>
            <a:pPr>
              <a:buFont typeface="Wingdings" pitchFamily="2" charset="2"/>
              <a:buChar char="Ø"/>
            </a:pPr>
            <a:r>
              <a:rPr lang="el-GR" sz="3000" dirty="0"/>
              <a:t>Εστίαση στην εγκαθίδρυση θετικού «παιδαγωγικού κλίματος» ανά τάξη προκειμένου να μεταφερθεί στο σύνολο της σχολικής κοινότητας</a:t>
            </a:r>
          </a:p>
          <a:p>
            <a:pPr>
              <a:buFont typeface="Wingdings" pitchFamily="2" charset="2"/>
              <a:buChar char="Ø"/>
            </a:pPr>
            <a:endParaRPr lang="en-GB" sz="30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a:t>ΕΝΙΣΧΥΣΗ ΘΕΤΙΚΟΥ ΚΛΙΜΑΤΟΣ ΣΤΗΝ ΣΧΟΛΙΚΗ ΚΟΙΝΟΤΗΤΑ  (ΙΙ)</a:t>
            </a:r>
            <a:endParaRPr lang="en-GB" sz="3200" dirty="0"/>
          </a:p>
        </p:txBody>
      </p:sp>
      <p:sp>
        <p:nvSpPr>
          <p:cNvPr id="3" name="2 - Θέση περιεχομένου"/>
          <p:cNvSpPr>
            <a:spLocks noGrp="1"/>
          </p:cNvSpPr>
          <p:nvPr>
            <p:ph idx="1"/>
          </p:nvPr>
        </p:nvSpPr>
        <p:spPr>
          <a:xfrm>
            <a:off x="457200" y="1988840"/>
            <a:ext cx="8229600" cy="4320520"/>
          </a:xfrm>
        </p:spPr>
        <p:txBody>
          <a:bodyPr>
            <a:normAutofit/>
          </a:bodyPr>
          <a:lstStyle/>
          <a:p>
            <a:pPr>
              <a:buNone/>
            </a:pPr>
            <a:r>
              <a:rPr lang="el-GR" sz="3200" b="1" dirty="0"/>
              <a:t>Παιδαγωγικό Κλίμα</a:t>
            </a:r>
            <a:r>
              <a:rPr lang="en-GB" sz="3200" b="1" dirty="0"/>
              <a:t>:</a:t>
            </a:r>
            <a:r>
              <a:rPr lang="en-GB" sz="3200" dirty="0"/>
              <a:t> </a:t>
            </a:r>
            <a:r>
              <a:rPr lang="el-GR" sz="3200" dirty="0"/>
              <a:t>«η σύνθεση της ψυχοκοινωνικής ατμόσφαιρας και του φυσικού περιβάλλοντος μιας σχολικής τάξης</a:t>
            </a:r>
            <a:r>
              <a:rPr lang="en-US" sz="3200" dirty="0"/>
              <a:t> </a:t>
            </a:r>
            <a:r>
              <a:rPr lang="el-GR" sz="3200" dirty="0"/>
              <a:t>μέσα στην οποία λαμβάνει χώρα η αλληλεπίδραση εκπαιδευτικών και μαθητών και των μαθητών μεταξύ τους»</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2800" dirty="0"/>
              <a:t>ΕΝΙΣΧΥΣΗ ΘΕΤΙΚΟΥ ΚΛΙΜΑΤΟΣ ΣΤΗΝ ΣΧΟΛΙΚΗ ΚΟΙΝΟΤΗΤΑ (ΙΙΙ)</a:t>
            </a:r>
            <a:endParaRPr lang="en-GB" sz="2800" dirty="0"/>
          </a:p>
        </p:txBody>
      </p:sp>
      <p:sp>
        <p:nvSpPr>
          <p:cNvPr id="3" name="2 - Θέση περιεχομένου"/>
          <p:cNvSpPr>
            <a:spLocks noGrp="1"/>
          </p:cNvSpPr>
          <p:nvPr>
            <p:ph idx="1"/>
          </p:nvPr>
        </p:nvSpPr>
        <p:spPr/>
        <p:txBody>
          <a:bodyPr>
            <a:normAutofit fontScale="92500" lnSpcReduction="10000"/>
          </a:bodyPr>
          <a:lstStyle/>
          <a:p>
            <a:pPr>
              <a:buNone/>
            </a:pPr>
            <a:r>
              <a:rPr lang="el-GR" b="1" u="sng" dirty="0"/>
              <a:t>Αρνητικό Παιδαγωγικό Κλίμα</a:t>
            </a:r>
            <a:r>
              <a:rPr lang="en-GB" dirty="0"/>
              <a:t>:</a:t>
            </a:r>
            <a:r>
              <a:rPr lang="el-GR" dirty="0"/>
              <a:t> οι μαθητές φοβούνται να κάνουν λάθος, υπακοή σε κανόνες μόνο για να αποφευχθεί η τιμωρία, εχθρική και ψυχρή ατμόσφαιρα, δυσκολίες στις κοινωνικές σχέσεις, προβλήματα συμπεριφοράς</a:t>
            </a:r>
            <a:endParaRPr lang="en-GB" dirty="0"/>
          </a:p>
          <a:p>
            <a:pPr>
              <a:buNone/>
            </a:pPr>
            <a:r>
              <a:rPr lang="el-GR" b="1" u="sng" dirty="0"/>
              <a:t>Θετικό Παιδαγωγικό Κλίμα</a:t>
            </a:r>
            <a:r>
              <a:rPr lang="en-GB" dirty="0"/>
              <a:t>: </a:t>
            </a:r>
            <a:r>
              <a:rPr lang="el-GR" dirty="0"/>
              <a:t>φιλική, υποστηρικτική και ευχάριστη ατμόσφαιρα στην τάξη, ενθάρρυνση μαθητών, απουσία φόβου απόρριψης,</a:t>
            </a:r>
            <a:r>
              <a:rPr lang="en-GB" dirty="0"/>
              <a:t> </a:t>
            </a:r>
            <a:r>
              <a:rPr lang="el-GR" dirty="0"/>
              <a:t>σεβασμός, έκφραση συναισθημάτων, διαμόρφωση αισθήματος ασφάλειας, αύξηση κινήτρου, λιγότερα προβλήματα συμπεριφοράς και λιγότερες δυσκολίες στις κοινωνικές σχέσεις</a:t>
            </a:r>
          </a:p>
          <a:p>
            <a:endParaRPr lang="en-GB"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a:t>ΟΡΙΣΜΟΣ ΚΡΙΣΗΣ</a:t>
            </a:r>
            <a:r>
              <a:rPr lang="en-GB" dirty="0"/>
              <a:t>:</a:t>
            </a:r>
          </a:p>
        </p:txBody>
      </p:sp>
      <p:sp>
        <p:nvSpPr>
          <p:cNvPr id="3" name="2 - Θέση περιεχομένου"/>
          <p:cNvSpPr>
            <a:spLocks noGrp="1"/>
          </p:cNvSpPr>
          <p:nvPr>
            <p:ph idx="1"/>
          </p:nvPr>
        </p:nvSpPr>
        <p:spPr>
          <a:xfrm>
            <a:off x="457200" y="1916832"/>
            <a:ext cx="8229600" cy="4392528"/>
          </a:xfrm>
        </p:spPr>
        <p:txBody>
          <a:bodyPr>
            <a:normAutofit/>
          </a:bodyPr>
          <a:lstStyle/>
          <a:p>
            <a:pPr>
              <a:buNone/>
            </a:pPr>
            <a:r>
              <a:rPr lang="el-GR" dirty="0"/>
              <a:t>    </a:t>
            </a:r>
            <a:r>
              <a:rPr lang="el-GR" sz="2900" dirty="0"/>
              <a:t>«μια κατάσταση ψυχολογικής αποσταθεροποίησης του ατόμου όταν έρχεται αντιμέτωπο με μια απειλητική περίσταση, την οποία αντιλαμβάνεται ως σημαντικό πρόβλημα που εκείνη τουλάχιστον τη στιγμή δεν μπορεί ούτε να αποφύγει ούτε να επιλύσει με τις συνήθεις δεξιότητες επίλυσης προβλημάτων που διαθέτει</a:t>
            </a:r>
            <a:r>
              <a:rPr lang="el-GR" dirty="0"/>
              <a:t>»  </a:t>
            </a:r>
          </a:p>
          <a:p>
            <a:pPr>
              <a:buNone/>
            </a:pPr>
            <a:endParaRPr lang="el-GR" dirty="0"/>
          </a:p>
          <a:p>
            <a:pPr algn="r">
              <a:buNone/>
            </a:pPr>
            <a:r>
              <a:rPr lang="en-GB" sz="2000" dirty="0" err="1">
                <a:latin typeface="Times New Roman" pitchFamily="18" charset="0"/>
                <a:cs typeface="Times New Roman" pitchFamily="18" charset="0"/>
              </a:rPr>
              <a:t>Caplan</a:t>
            </a:r>
            <a:r>
              <a:rPr lang="en-GB" sz="2000" dirty="0">
                <a:latin typeface="Times New Roman" pitchFamily="18" charset="0"/>
                <a:cs typeface="Times New Roman" pitchFamily="18" charset="0"/>
              </a:rPr>
              <a:t>, 1964</a:t>
            </a:r>
            <a:endParaRPr lang="el-GR" sz="2000" dirty="0">
              <a:latin typeface="Times New Roman" pitchFamily="18" charset="0"/>
              <a:cs typeface="Times New Roman" pitchFamily="18" charset="0"/>
            </a:endParaRPr>
          </a:p>
          <a:p>
            <a:pPr algn="r">
              <a:buNone/>
            </a:pPr>
            <a:endParaRPr lang="en-GB"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Autofit/>
          </a:bodyPr>
          <a:lstStyle/>
          <a:p>
            <a:r>
              <a:rPr lang="en-US" sz="2700" u="sng" dirty="0"/>
              <a:t>H </a:t>
            </a:r>
            <a:r>
              <a:rPr lang="el-GR" sz="2700" u="sng" dirty="0"/>
              <a:t>δημιουργία θετικού παιδαγωγικού κλίματος μέσα στην τάξη από τον εκπαιδευτικό βοηθά τους μαθητές(Ι)</a:t>
            </a:r>
            <a:endParaRPr lang="en-GB" sz="2700" u="sng" dirty="0"/>
          </a:p>
        </p:txBody>
      </p:sp>
      <p:sp>
        <p:nvSpPr>
          <p:cNvPr id="3" name="2 - Θέση περιεχομένου"/>
          <p:cNvSpPr>
            <a:spLocks noGrp="1"/>
          </p:cNvSpPr>
          <p:nvPr>
            <p:ph idx="1"/>
          </p:nvPr>
        </p:nvSpPr>
        <p:spPr/>
        <p:txBody>
          <a:bodyPr>
            <a:normAutofit/>
          </a:bodyPr>
          <a:lstStyle/>
          <a:p>
            <a:pPr>
              <a:buFont typeface="Arial" pitchFamily="34" charset="0"/>
              <a:buChar char="•"/>
            </a:pPr>
            <a:r>
              <a:rPr lang="el-GR" dirty="0"/>
              <a:t>να αισθάνονται αποδοχή και ασφάλεια</a:t>
            </a:r>
            <a:endParaRPr lang="en-GB" dirty="0"/>
          </a:p>
          <a:p>
            <a:pPr>
              <a:buFont typeface="Arial" pitchFamily="34" charset="0"/>
              <a:buChar char="•"/>
            </a:pPr>
            <a:r>
              <a:rPr lang="el-GR" dirty="0"/>
              <a:t>να συνάπτουν πιο υγιείς διαπροσωπικές σχέσεις</a:t>
            </a:r>
          </a:p>
          <a:p>
            <a:pPr>
              <a:buFont typeface="Arial" pitchFamily="34" charset="0"/>
              <a:buChar char="•"/>
            </a:pPr>
            <a:r>
              <a:rPr lang="el-GR" dirty="0"/>
              <a:t>να πιστεύουν περισσότερο στον εαυτό τους</a:t>
            </a:r>
          </a:p>
          <a:p>
            <a:pPr>
              <a:buFont typeface="Arial" pitchFamily="34" charset="0"/>
              <a:buChar char="•"/>
            </a:pPr>
            <a:r>
              <a:rPr lang="el-GR" dirty="0"/>
              <a:t>να καταβάλλουν μεγαλύτερη προσπάθεια</a:t>
            </a:r>
          </a:p>
          <a:p>
            <a:pPr>
              <a:buFont typeface="Arial" pitchFamily="34" charset="0"/>
              <a:buChar char="•"/>
            </a:pPr>
            <a:r>
              <a:rPr lang="el-GR" dirty="0"/>
              <a:t>να συμμορφώνονται ευκολότερα στους κανόνες της τάξης</a:t>
            </a:r>
          </a:p>
          <a:p>
            <a:pPr>
              <a:buFont typeface="Arial" pitchFamily="34" charset="0"/>
              <a:buChar char="•"/>
            </a:pPr>
            <a:r>
              <a:rPr lang="el-GR" dirty="0"/>
              <a:t>να αναγνωρίζουν και να σέβονται την ατομική αξία</a:t>
            </a:r>
          </a:p>
          <a:p>
            <a:pPr>
              <a:buFont typeface="Arial" pitchFamily="34" charset="0"/>
              <a:buChar char="•"/>
            </a:pPr>
            <a:r>
              <a:rPr lang="el-GR" dirty="0"/>
              <a:t>να διαμορφώνουν κριτική ικανότητα και να εκφράζονται χωρίς φόβο</a:t>
            </a:r>
          </a:p>
          <a:p>
            <a:pPr>
              <a:buFont typeface="Arial" pitchFamily="34" charset="0"/>
              <a:buChar char="•"/>
            </a:pPr>
            <a:endParaRPr lang="en-GB" dirty="0"/>
          </a:p>
          <a:p>
            <a:pPr>
              <a:buFont typeface="Arial" pitchFamily="34" charset="0"/>
              <a:buChar char="•"/>
            </a:pPr>
            <a:endParaRPr lang="en-GB"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Autofit/>
          </a:bodyPr>
          <a:lstStyle/>
          <a:p>
            <a:r>
              <a:rPr lang="en-US" sz="2700" u="sng" dirty="0"/>
              <a:t>H </a:t>
            </a:r>
            <a:r>
              <a:rPr lang="el-GR" sz="2700" u="sng" dirty="0"/>
              <a:t>δημιουργία θετικού παιδαγωγικού κλίματος μέσα στην τάξη από τον εκπαιδευτικό βοηθά τους μαθητές (ΙΙ)</a:t>
            </a:r>
            <a:endParaRPr lang="en-GB" sz="2700" dirty="0"/>
          </a:p>
        </p:txBody>
      </p:sp>
      <p:sp>
        <p:nvSpPr>
          <p:cNvPr id="3" name="2 - Θέση περιεχομένου"/>
          <p:cNvSpPr>
            <a:spLocks noGrp="1"/>
          </p:cNvSpPr>
          <p:nvPr>
            <p:ph idx="1"/>
          </p:nvPr>
        </p:nvSpPr>
        <p:spPr>
          <a:xfrm>
            <a:off x="457200" y="1844824"/>
            <a:ext cx="8229600" cy="4464536"/>
          </a:xfrm>
        </p:spPr>
        <p:txBody>
          <a:bodyPr>
            <a:normAutofit lnSpcReduction="10000"/>
          </a:bodyPr>
          <a:lstStyle/>
          <a:p>
            <a:pPr>
              <a:buFont typeface="Arial" pitchFamily="34" charset="0"/>
              <a:buChar char="•"/>
            </a:pPr>
            <a:r>
              <a:rPr lang="el-GR" dirty="0"/>
              <a:t>να αναπτύσσουν ομαδικό πνεύμα</a:t>
            </a:r>
          </a:p>
          <a:p>
            <a:pPr>
              <a:buFont typeface="Arial" pitchFamily="34" charset="0"/>
              <a:buChar char="•"/>
            </a:pPr>
            <a:r>
              <a:rPr lang="el-GR" dirty="0"/>
              <a:t>να μεταφέρουν το θετικό αυτό κλίμα και εκτός της σχολικής τάξης</a:t>
            </a:r>
          </a:p>
          <a:p>
            <a:pPr>
              <a:buFont typeface="Arial" pitchFamily="34" charset="0"/>
              <a:buChar char="•"/>
            </a:pPr>
            <a:r>
              <a:rPr lang="el-GR" dirty="0"/>
              <a:t>να αλληλεπιδρούν πιο αρμονικά με όλα τα μέλη της σχολικής κοινότητας</a:t>
            </a:r>
          </a:p>
          <a:p>
            <a:pPr>
              <a:buNone/>
            </a:pPr>
            <a:r>
              <a:rPr lang="el-GR" dirty="0"/>
              <a:t>    </a:t>
            </a:r>
          </a:p>
          <a:p>
            <a:pPr algn="ctr">
              <a:buNone/>
            </a:pPr>
            <a:r>
              <a:rPr lang="el-GR" dirty="0"/>
              <a:t>     </a:t>
            </a:r>
            <a:r>
              <a:rPr lang="el-GR" b="1" dirty="0"/>
              <a:t>Με αυτό τον τρόπο προάγεται ο σεβασμός και η κατανόηση μεταξύ των μελών της σχολικής κοινότητας και ενισχύεται η εύρυθμη λειτουργία όλου του σχολείου.</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850106"/>
          </a:xfrm>
        </p:spPr>
        <p:txBody>
          <a:bodyPr>
            <a:normAutofit/>
          </a:bodyPr>
          <a:lstStyle/>
          <a:p>
            <a:r>
              <a:rPr lang="el-GR" sz="3500" dirty="0"/>
              <a:t>ΒΙΒΛΙΟΓΡΑΦΙΑ</a:t>
            </a:r>
            <a:endParaRPr lang="en-GB" sz="3500" dirty="0"/>
          </a:p>
        </p:txBody>
      </p:sp>
      <p:sp>
        <p:nvSpPr>
          <p:cNvPr id="3" name="2 - Θέση περιεχομένου"/>
          <p:cNvSpPr>
            <a:spLocks noGrp="1"/>
          </p:cNvSpPr>
          <p:nvPr>
            <p:ph idx="1"/>
          </p:nvPr>
        </p:nvSpPr>
        <p:spPr>
          <a:xfrm>
            <a:off x="457200" y="1340768"/>
            <a:ext cx="8229600" cy="4968592"/>
          </a:xfrm>
        </p:spPr>
        <p:txBody>
          <a:bodyPr>
            <a:normAutofit fontScale="92500" lnSpcReduction="20000"/>
          </a:bodyPr>
          <a:lstStyle/>
          <a:p>
            <a:pPr algn="just">
              <a:buNone/>
            </a:pPr>
            <a:r>
              <a:rPr lang="el-GR" sz="2000" dirty="0" err="1"/>
              <a:t>Brock</a:t>
            </a:r>
            <a:r>
              <a:rPr lang="el-GR" sz="2000" dirty="0"/>
              <a:t>, S., </a:t>
            </a:r>
            <a:r>
              <a:rPr lang="el-GR" sz="2000" dirty="0" err="1"/>
              <a:t>Sandoval</a:t>
            </a:r>
            <a:r>
              <a:rPr lang="el-GR" sz="2000" dirty="0"/>
              <a:t>, J., &amp; </a:t>
            </a:r>
            <a:r>
              <a:rPr lang="el-GR" sz="2000" dirty="0" err="1"/>
              <a:t>Lewis</a:t>
            </a:r>
            <a:r>
              <a:rPr lang="el-GR" sz="2000" dirty="0"/>
              <a:t>, S. (2005). Διαχείριση κρίσεων στο σχολείο. Εγχειρίδιο για τη δημιουργία ομάδων διαχείρισης κρίσεων στο σχολείο. </a:t>
            </a:r>
            <a:r>
              <a:rPr lang="el-GR" sz="2000" dirty="0" err="1"/>
              <a:t>Επιμ</a:t>
            </a:r>
            <a:r>
              <a:rPr lang="el-GR" sz="2000" dirty="0"/>
              <a:t>. Χ. Χατζηχρήστου, (</a:t>
            </a:r>
            <a:r>
              <a:rPr lang="el-GR" sz="2000" dirty="0" err="1"/>
              <a:t>μτφρ</a:t>
            </a:r>
            <a:r>
              <a:rPr lang="el-GR" sz="2000" dirty="0"/>
              <a:t>. Ε. </a:t>
            </a:r>
            <a:r>
              <a:rPr lang="el-GR" sz="2000" dirty="0" err="1"/>
              <a:t>Θεοχαράκη</a:t>
            </a:r>
            <a:r>
              <a:rPr lang="el-GR" sz="2000" dirty="0"/>
              <a:t>). Αθήνα: </a:t>
            </a:r>
            <a:r>
              <a:rPr lang="el-GR" sz="2000" dirty="0" err="1"/>
              <a:t>Τυπωθήτω</a:t>
            </a:r>
            <a:r>
              <a:rPr lang="el-GR" sz="2000" dirty="0"/>
              <a:t>.</a:t>
            </a:r>
          </a:p>
          <a:p>
            <a:pPr algn="just">
              <a:buNone/>
            </a:pPr>
            <a:r>
              <a:rPr lang="en-GB" sz="2000" dirty="0"/>
              <a:t>Elliott, S., </a:t>
            </a:r>
            <a:r>
              <a:rPr lang="en-GB" sz="2000" dirty="0" err="1"/>
              <a:t>Kratochwill</a:t>
            </a:r>
            <a:r>
              <a:rPr lang="en-GB" sz="2000" dirty="0"/>
              <a:t>, T., Cook, J. &amp; Travers, J. (2008). </a:t>
            </a:r>
            <a:r>
              <a:rPr lang="el-GR" sz="2000" dirty="0"/>
              <a:t>Εκπαιδευτική Ψυχολογία. Αποτελεσματική Διδασκαλία. Αποτελεσματική Μάθηση. (</a:t>
            </a:r>
            <a:r>
              <a:rPr lang="el-GR" sz="2000" dirty="0" err="1"/>
              <a:t>Επιμ</a:t>
            </a:r>
            <a:r>
              <a:rPr lang="el-GR" sz="2000" dirty="0"/>
              <a:t>.: Α. </a:t>
            </a:r>
            <a:r>
              <a:rPr lang="el-GR" sz="2000" dirty="0" err="1"/>
              <a:t>Λεονταρή</a:t>
            </a:r>
            <a:r>
              <a:rPr lang="el-GR" sz="2000" dirty="0"/>
              <a:t> &amp;Ε. </a:t>
            </a:r>
            <a:r>
              <a:rPr lang="el-GR" sz="2000" dirty="0" err="1"/>
              <a:t>Συγκολλίτου</a:t>
            </a:r>
            <a:r>
              <a:rPr lang="el-GR" sz="2000" dirty="0"/>
              <a:t>, </a:t>
            </a:r>
            <a:r>
              <a:rPr lang="el-GR" sz="2000" dirty="0" err="1"/>
              <a:t>Μτφρ</a:t>
            </a:r>
            <a:r>
              <a:rPr lang="el-GR" sz="2000" dirty="0"/>
              <a:t>.: Μ. </a:t>
            </a:r>
            <a:r>
              <a:rPr lang="el-GR" sz="2000" dirty="0" err="1"/>
              <a:t>Σόλμαν</a:t>
            </a:r>
            <a:r>
              <a:rPr lang="el-GR" sz="2000" dirty="0"/>
              <a:t> &amp; Φ. Καλύβα). Αθήνα: </a:t>
            </a:r>
            <a:r>
              <a:rPr lang="en-GB" sz="2000" dirty="0"/>
              <a:t>Gutenberg.</a:t>
            </a:r>
          </a:p>
          <a:p>
            <a:pPr algn="just">
              <a:buNone/>
            </a:pPr>
            <a:r>
              <a:rPr lang="el-GR" sz="2000" dirty="0" err="1"/>
              <a:t>Molnar</a:t>
            </a:r>
            <a:r>
              <a:rPr lang="el-GR" sz="2000" dirty="0"/>
              <a:t>, A. &amp; </a:t>
            </a:r>
            <a:r>
              <a:rPr lang="el-GR" sz="2000" dirty="0" err="1"/>
              <a:t>Lindquist</a:t>
            </a:r>
            <a:r>
              <a:rPr lang="el-GR" sz="2000" dirty="0"/>
              <a:t>, Β. (1998). Προβλήματα Συμπεριφοράς στο Σχολείο: </a:t>
            </a:r>
            <a:r>
              <a:rPr lang="el-GR" sz="2000" dirty="0" err="1"/>
              <a:t>Οικοσυστημική</a:t>
            </a:r>
            <a:r>
              <a:rPr lang="el-GR" sz="2000" dirty="0"/>
              <a:t> Προσέγγιση.</a:t>
            </a:r>
            <a:r>
              <a:rPr lang="en-GB" sz="2000" dirty="0"/>
              <a:t> </a:t>
            </a:r>
            <a:r>
              <a:rPr lang="el-GR" sz="2000" dirty="0" err="1"/>
              <a:t>Επιμ</a:t>
            </a:r>
            <a:r>
              <a:rPr lang="el-GR" sz="2000" dirty="0"/>
              <a:t>. Α. Καλαντζή-</a:t>
            </a:r>
            <a:r>
              <a:rPr lang="el-GR" sz="2000" dirty="0" err="1"/>
              <a:t>Αζίζι</a:t>
            </a:r>
            <a:r>
              <a:rPr lang="el-GR" sz="2000" dirty="0"/>
              <a:t>, 7η έκδοση. Αθήνα: Ελληνικά Γράμματα. </a:t>
            </a:r>
            <a:r>
              <a:rPr lang="el-GR" sz="2000" dirty="0" err="1"/>
              <a:t>Τριλιανός</a:t>
            </a:r>
            <a:r>
              <a:rPr lang="el-GR" sz="2000" dirty="0"/>
              <a:t>, Θ. (2013). Μεθοδολογία της διδασκαλίας. Αθήνα: </a:t>
            </a:r>
            <a:r>
              <a:rPr lang="el-GR" sz="2000" dirty="0" err="1"/>
              <a:t>Διάδραση</a:t>
            </a:r>
            <a:r>
              <a:rPr lang="el-GR" sz="2000" dirty="0"/>
              <a:t>.</a:t>
            </a:r>
            <a:endParaRPr lang="en-GB" sz="2000" dirty="0"/>
          </a:p>
          <a:p>
            <a:pPr algn="just">
              <a:buNone/>
            </a:pPr>
            <a:r>
              <a:rPr lang="el-GR" sz="2000" dirty="0" err="1"/>
              <a:t>Ματσαγγούρας</a:t>
            </a:r>
            <a:r>
              <a:rPr lang="el-GR" sz="2000" dirty="0"/>
              <a:t>, Η. (2003β). Η </a:t>
            </a:r>
            <a:r>
              <a:rPr lang="el-GR" sz="2000" dirty="0" err="1"/>
              <a:t>Διαθεματικότητα</a:t>
            </a:r>
            <a:r>
              <a:rPr lang="el-GR" sz="2000" dirty="0"/>
              <a:t> στη Σχολική Γνώση. Εννοιολογική </a:t>
            </a:r>
            <a:r>
              <a:rPr lang="el-GR" sz="2000" dirty="0" err="1"/>
              <a:t>Αναπλαισίωση</a:t>
            </a:r>
            <a:r>
              <a:rPr lang="el-GR" sz="2000" dirty="0"/>
              <a:t> και Σχέδια Εργασίας. Αθήνα: Γρηγόρης.</a:t>
            </a:r>
          </a:p>
          <a:p>
            <a:pPr algn="just">
              <a:buNone/>
            </a:pPr>
            <a:r>
              <a:rPr lang="el-GR" sz="2000" dirty="0" err="1"/>
              <a:t>Μπασέτας</a:t>
            </a:r>
            <a:r>
              <a:rPr lang="el-GR" sz="2000" dirty="0"/>
              <a:t>, Κ. (2007). Παιδαγωγική Αλληλεπίδραση στο Σχολείο. Αθήνα: Ατραπός.</a:t>
            </a:r>
          </a:p>
          <a:p>
            <a:pPr algn="just">
              <a:buNone/>
            </a:pPr>
            <a:r>
              <a:rPr lang="en-GB" sz="2000" dirty="0"/>
              <a:t> </a:t>
            </a:r>
            <a:r>
              <a:rPr lang="en-GB" sz="2000" dirty="0" err="1"/>
              <a:t>Michelli</a:t>
            </a:r>
            <a:r>
              <a:rPr lang="en-GB" sz="2000" dirty="0"/>
              <a:t>, N. (2005). Education for democracy: what can it be?</a:t>
            </a:r>
            <a:r>
              <a:rPr lang="el-GR" sz="2000" dirty="0"/>
              <a:t> </a:t>
            </a:r>
            <a:r>
              <a:rPr lang="en-GB" sz="2000" dirty="0"/>
              <a:t>In </a:t>
            </a:r>
            <a:r>
              <a:rPr lang="en-GB" sz="2000" dirty="0" err="1"/>
              <a:t>Michelli</a:t>
            </a:r>
            <a:r>
              <a:rPr lang="en-GB" sz="2000" dirty="0"/>
              <a:t>, N. &amp;</a:t>
            </a:r>
          </a:p>
          <a:p>
            <a:pPr algn="just">
              <a:buNone/>
            </a:pPr>
            <a:r>
              <a:rPr lang="en-GB" sz="2000" dirty="0"/>
              <a:t>Keiser, D. L. (Eds.), Teacher Education for Democracy and Social Justice.</a:t>
            </a:r>
          </a:p>
          <a:p>
            <a:pPr algn="just">
              <a:buNone/>
            </a:pPr>
            <a:r>
              <a:rPr lang="en-GB" sz="2000" dirty="0"/>
              <a:t>New York: </a:t>
            </a:r>
            <a:r>
              <a:rPr lang="en-GB" sz="2000" dirty="0" err="1"/>
              <a:t>Routledge</a:t>
            </a:r>
            <a:r>
              <a:rPr lang="en-GB" sz="2000" dirty="0"/>
              <a:t>, 3-30. </a:t>
            </a:r>
          </a:p>
          <a:p>
            <a:pPr algn="just">
              <a:buNone/>
            </a:pPr>
            <a:endParaRPr lang="el-GR" sz="2000" dirty="0"/>
          </a:p>
          <a:p>
            <a:pPr algn="just">
              <a:buNone/>
            </a:pPr>
            <a:endParaRPr lang="el-GR" sz="2000" dirty="0"/>
          </a:p>
          <a:p>
            <a:pPr algn="just">
              <a:buNone/>
            </a:pPr>
            <a:endParaRPr lang="el-GR" sz="2000" dirty="0"/>
          </a:p>
          <a:p>
            <a:pPr>
              <a:buNone/>
            </a:pPr>
            <a:endParaRPr lang="el-GR" sz="2000" dirty="0"/>
          </a:p>
          <a:p>
            <a:pPr>
              <a:buNone/>
            </a:pPr>
            <a:endParaRPr lang="en-GB" sz="20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600" dirty="0"/>
              <a:t>ΒΙΒΛΙΟΓΡΑΦΙΑ</a:t>
            </a:r>
            <a:endParaRPr lang="en-GB" sz="3600" dirty="0"/>
          </a:p>
        </p:txBody>
      </p:sp>
      <p:sp>
        <p:nvSpPr>
          <p:cNvPr id="3" name="2 - Θέση περιεχομένου"/>
          <p:cNvSpPr>
            <a:spLocks noGrp="1"/>
          </p:cNvSpPr>
          <p:nvPr>
            <p:ph idx="1"/>
          </p:nvPr>
        </p:nvSpPr>
        <p:spPr/>
        <p:txBody>
          <a:bodyPr>
            <a:normAutofit/>
          </a:bodyPr>
          <a:lstStyle/>
          <a:p>
            <a:pPr>
              <a:buNone/>
            </a:pPr>
            <a:r>
              <a:rPr lang="el-GR" sz="2000" dirty="0" err="1"/>
              <a:t>Olweus</a:t>
            </a:r>
            <a:r>
              <a:rPr lang="el-GR" sz="2000" dirty="0"/>
              <a:t>, D. (2009). Εκφοβισμός και Βία στο Σχολείο: Τι γνωρίζουμε και τι μπορούμε να κάνουμε (</a:t>
            </a:r>
            <a:r>
              <a:rPr lang="el-GR" sz="2000" dirty="0" err="1"/>
              <a:t>μτφρ</a:t>
            </a:r>
            <a:r>
              <a:rPr lang="el-GR" sz="2000" dirty="0"/>
              <a:t>. Ε. </a:t>
            </a:r>
            <a:r>
              <a:rPr lang="el-GR" sz="2000" dirty="0" err="1"/>
              <a:t>Μαρκοζάνε</a:t>
            </a:r>
            <a:r>
              <a:rPr lang="el-GR" sz="2000" dirty="0"/>
              <a:t>). Αθήνα: Ε.Ψ.Υ.Π.Ε.</a:t>
            </a:r>
          </a:p>
          <a:p>
            <a:pPr>
              <a:buNone/>
            </a:pPr>
            <a:r>
              <a:rPr lang="el-GR" sz="2000" dirty="0"/>
              <a:t>Χατζηχρήστου Χ. (2204). Εισαγωγή στη Σχολική Ψυχολογία. Αθήνα</a:t>
            </a:r>
            <a:r>
              <a:rPr lang="en-GB" sz="2000" dirty="0"/>
              <a:t>: </a:t>
            </a:r>
            <a:r>
              <a:rPr lang="el-GR" sz="2000" dirty="0"/>
              <a:t>Ελληνικά Γράμματα.</a:t>
            </a:r>
          </a:p>
          <a:p>
            <a:pPr>
              <a:buNone/>
            </a:pPr>
            <a:r>
              <a:rPr lang="el-GR" sz="2000" dirty="0"/>
              <a:t>Χατζηχρήστου Χ. (2012). Ψυχολογική στήριξη των παιδιών σε καταστάσεις κρίσεων. Κέντρο Έρευνας και Εφαρμογών Σχολικής Ψυχολογίας, Πανεπιστήμιο Αθηνών. Διαθέσιμο στο: </a:t>
            </a:r>
            <a:r>
              <a:rPr lang="el-GR" sz="2000" dirty="0" err="1">
                <a:hlinkClick r:id="rId2"/>
              </a:rPr>
              <a:t>www.othisi.gr</a:t>
            </a:r>
            <a:r>
              <a:rPr lang="el-GR" sz="2000" dirty="0">
                <a:hlinkClick r:id="rId2"/>
              </a:rPr>
              <a:t>/</a:t>
            </a:r>
            <a:r>
              <a:rPr lang="el-GR" sz="2000" dirty="0" err="1">
                <a:hlinkClick r:id="rId2"/>
              </a:rPr>
              <a:t>sxoleio</a:t>
            </a:r>
            <a:r>
              <a:rPr lang="el-GR" sz="2000" dirty="0">
                <a:hlinkClick r:id="rId2"/>
              </a:rPr>
              <a:t>/</a:t>
            </a:r>
            <a:r>
              <a:rPr lang="el-GR" sz="2000" dirty="0" err="1">
                <a:hlinkClick r:id="rId2"/>
              </a:rPr>
              <a:t>wp</a:t>
            </a:r>
            <a:r>
              <a:rPr lang="el-GR" sz="2000" dirty="0"/>
              <a:t> content/uploads/2014/06/ΠΑΙΔΙΑ-ΣΕ-ΚΡΙΣΗ.pdf.</a:t>
            </a:r>
          </a:p>
          <a:p>
            <a:pPr>
              <a:buNone/>
            </a:pPr>
            <a:r>
              <a:rPr lang="el-GR" sz="2000" dirty="0"/>
              <a:t>Χατζηχρήστου, Χ., Κατή, Α., </a:t>
            </a:r>
            <a:r>
              <a:rPr lang="el-GR" sz="2000" dirty="0" err="1"/>
              <a:t>Λυκιτσάκου</a:t>
            </a:r>
            <a:r>
              <a:rPr lang="el-GR" sz="2000" dirty="0"/>
              <a:t>, Κ., </a:t>
            </a:r>
            <a:r>
              <a:rPr lang="el-GR" sz="2000" dirty="0" err="1"/>
              <a:t>Δημητροπούλου</a:t>
            </a:r>
            <a:r>
              <a:rPr lang="el-GR" sz="2000" dirty="0"/>
              <a:t>, Π., Λαμπροπούλου, Α. &amp; </a:t>
            </a:r>
            <a:r>
              <a:rPr lang="el-GR" sz="2000" dirty="0" err="1"/>
              <a:t>Μπακοπούλου</a:t>
            </a:r>
            <a:r>
              <a:rPr lang="el-GR" sz="2000" dirty="0"/>
              <a:t>, Α.(2008). Στήριξη των παιδιών σε καταστάσεις κρίσεων. Αθήνα: </a:t>
            </a:r>
            <a:r>
              <a:rPr lang="el-GR" sz="2000" dirty="0" err="1"/>
              <a:t>Τυπωθήτω</a:t>
            </a:r>
            <a:r>
              <a:rPr lang="el-GR" sz="2000" dirty="0"/>
              <a:t>.</a:t>
            </a:r>
          </a:p>
          <a:p>
            <a:pPr algn="just">
              <a:buNone/>
            </a:pPr>
            <a:r>
              <a:rPr lang="el-GR" sz="2000" dirty="0"/>
              <a:t>Υπουργείο Εθνικής Παιδείας και Θρησκευμάτων – Παιδαγωγικό Ινστιτούτο(ΥΠ.Ε.Π.Θ. – Π.Ι.) (2002). </a:t>
            </a:r>
            <a:r>
              <a:rPr lang="el-GR" sz="2000" dirty="0" err="1"/>
              <a:t>Διαθεματικό</a:t>
            </a:r>
            <a:r>
              <a:rPr lang="el-GR" sz="2000" dirty="0"/>
              <a:t> Ενιαίο Πλαίσιο </a:t>
            </a:r>
            <a:r>
              <a:rPr lang="el-GR" sz="2000" dirty="0" err="1"/>
              <a:t>ΠρογραμμάτωνΣπουδών</a:t>
            </a:r>
            <a:r>
              <a:rPr lang="el-GR" sz="2000" dirty="0"/>
              <a:t> (Δ.Ε.Π.Π.Σ.) Αθήνα: Π.Ι.</a:t>
            </a:r>
          </a:p>
          <a:p>
            <a:pPr>
              <a:buNone/>
            </a:pPr>
            <a:endParaRPr lang="en-GB" sz="2000" dirty="0"/>
          </a:p>
          <a:p>
            <a:pPr>
              <a:buNone/>
            </a:pPr>
            <a:endParaRPr lang="el-GR" sz="2000" dirty="0"/>
          </a:p>
          <a:p>
            <a:pPr>
              <a:buNone/>
            </a:pPr>
            <a:endParaRPr lang="en-GB" sz="20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900" dirty="0"/>
              <a:t>Κοινωνική διάσταση του όρου</a:t>
            </a:r>
            <a:r>
              <a:rPr lang="en-GB" sz="3900" dirty="0"/>
              <a:t>:</a:t>
            </a:r>
          </a:p>
        </p:txBody>
      </p:sp>
      <p:sp>
        <p:nvSpPr>
          <p:cNvPr id="3" name="2 - Θέση περιεχομένου"/>
          <p:cNvSpPr>
            <a:spLocks noGrp="1"/>
          </p:cNvSpPr>
          <p:nvPr>
            <p:ph idx="1"/>
          </p:nvPr>
        </p:nvSpPr>
        <p:spPr>
          <a:xfrm>
            <a:off x="457200" y="1988840"/>
            <a:ext cx="8229600" cy="4536504"/>
          </a:xfrm>
        </p:spPr>
        <p:txBody>
          <a:bodyPr>
            <a:normAutofit fontScale="92500" lnSpcReduction="10000"/>
          </a:bodyPr>
          <a:lstStyle/>
          <a:p>
            <a:pPr>
              <a:spcBef>
                <a:spcPts val="696"/>
              </a:spcBef>
              <a:buNone/>
            </a:pPr>
            <a:r>
              <a:rPr lang="el-GR" sz="3000" dirty="0"/>
              <a:t>     </a:t>
            </a:r>
            <a:r>
              <a:rPr lang="el-GR" sz="3200" dirty="0"/>
              <a:t>«πρόκειται για μια συναισθηματικά απειλητική κατάσταση που αφορά οποιαδήποτε μεταβολή στις κοινωνικές συνθήκες στις οποίες ζει το άτομο, τέτοια ώστε να προκαλέσει αλλαγές  στις προσδοκίες του από τον εαυτό του και στις σχέσεις του με τους άλλους»</a:t>
            </a:r>
          </a:p>
          <a:p>
            <a:pPr>
              <a:buNone/>
            </a:pPr>
            <a:endParaRPr lang="el-GR" sz="3200" dirty="0"/>
          </a:p>
          <a:p>
            <a:pPr>
              <a:buNone/>
            </a:pPr>
            <a:endParaRPr lang="el-GR" sz="3200" dirty="0"/>
          </a:p>
          <a:p>
            <a:pPr>
              <a:buNone/>
            </a:pPr>
            <a:endParaRPr lang="el-GR" dirty="0"/>
          </a:p>
          <a:p>
            <a:pPr algn="r">
              <a:buNone/>
            </a:pPr>
            <a:r>
              <a:rPr lang="en-GB" sz="2000" dirty="0" err="1"/>
              <a:t>Klein&amp;Lindermann</a:t>
            </a:r>
            <a:r>
              <a:rPr lang="en-GB" sz="2000" dirty="0"/>
              <a:t>, 1961</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Autofit/>
          </a:bodyPr>
          <a:lstStyle/>
          <a:p>
            <a:r>
              <a:rPr lang="el-GR" sz="3500" dirty="0"/>
              <a:t>Κατηγορίες συναισθηματικά απειλητικών καταστάσεων</a:t>
            </a:r>
            <a:r>
              <a:rPr lang="en-GB" sz="3500" dirty="0"/>
              <a:t>:</a:t>
            </a:r>
          </a:p>
        </p:txBody>
      </p:sp>
      <p:sp>
        <p:nvSpPr>
          <p:cNvPr id="3" name="2 - Θέση περιεχομένου"/>
          <p:cNvSpPr>
            <a:spLocks noGrp="1"/>
          </p:cNvSpPr>
          <p:nvPr>
            <p:ph idx="1"/>
          </p:nvPr>
        </p:nvSpPr>
        <p:spPr>
          <a:xfrm>
            <a:off x="457200" y="1916832"/>
            <a:ext cx="8229600" cy="4392528"/>
          </a:xfrm>
        </p:spPr>
        <p:txBody>
          <a:bodyPr/>
          <a:lstStyle/>
          <a:p>
            <a:pPr>
              <a:buFont typeface="Wingdings" pitchFamily="2" charset="2"/>
              <a:buChar char="§"/>
            </a:pPr>
            <a:r>
              <a:rPr lang="el-GR" dirty="0"/>
              <a:t>Απώλεια ή κίνδυνος απώλειας μιας σημαντικής σχέσης</a:t>
            </a:r>
          </a:p>
          <a:p>
            <a:pPr>
              <a:buFont typeface="Wingdings" pitchFamily="2" charset="2"/>
              <a:buChar char="§"/>
            </a:pPr>
            <a:r>
              <a:rPr lang="el-GR" dirty="0"/>
              <a:t>Έλευση ενός η περισσότερων νέων προσώπων στο κοινωνικό περιβάλλον του ατόμου</a:t>
            </a:r>
          </a:p>
          <a:p>
            <a:pPr>
              <a:buFont typeface="Wingdings" pitchFamily="2" charset="2"/>
              <a:buChar char="§"/>
            </a:pPr>
            <a:r>
              <a:rPr lang="el-GR" dirty="0"/>
              <a:t>Μεταβολές στην κοινωνική κατάσταση και τους ρόλους ενός ατόμου (π.χ. μετάβαση στην εφηβεία, γάμος, εργασιακές αλλαγές)</a:t>
            </a:r>
            <a:endParaRPr lang="en-GB"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4200" dirty="0"/>
              <a:t>Ορισμός Σχολικής Κρίσης</a:t>
            </a:r>
            <a:r>
              <a:rPr lang="en-GB" sz="4200" dirty="0"/>
              <a:t>:</a:t>
            </a:r>
          </a:p>
        </p:txBody>
      </p:sp>
      <p:sp>
        <p:nvSpPr>
          <p:cNvPr id="3" name="2 - Θέση περιεχομένου"/>
          <p:cNvSpPr>
            <a:spLocks noGrp="1"/>
          </p:cNvSpPr>
          <p:nvPr>
            <p:ph idx="1"/>
          </p:nvPr>
        </p:nvSpPr>
        <p:spPr>
          <a:xfrm>
            <a:off x="457200" y="2348880"/>
            <a:ext cx="8229600" cy="4392488"/>
          </a:xfrm>
        </p:spPr>
        <p:txBody>
          <a:bodyPr/>
          <a:lstStyle/>
          <a:p>
            <a:pPr>
              <a:buNone/>
            </a:pPr>
            <a:r>
              <a:rPr lang="el-GR" dirty="0"/>
              <a:t>     </a:t>
            </a:r>
            <a:r>
              <a:rPr lang="el-GR" sz="3200" dirty="0"/>
              <a:t>Ένα απροσδόκητο γεγονός που μπορεί να επηρεάσει αρκετούς μαθητές και εκπαιδευτικούς και μπορεί να επηρεάσει την ασφάλεια, την </a:t>
            </a:r>
            <a:r>
              <a:rPr lang="el-GR" sz="3200" dirty="0" err="1"/>
              <a:t>κοινωνικο</a:t>
            </a:r>
            <a:r>
              <a:rPr lang="el-GR" sz="3200" dirty="0"/>
              <a:t>-συναισθηματική ανάπτυξη ή την υγεία τους.</a:t>
            </a:r>
            <a:endParaRPr lang="en-GB" sz="32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a:t>Βασικά χαρακτηριστικά μιας κρίσης</a:t>
            </a:r>
            <a:r>
              <a:rPr lang="en-GB" dirty="0"/>
              <a:t>:</a:t>
            </a:r>
          </a:p>
        </p:txBody>
      </p:sp>
      <p:sp>
        <p:nvSpPr>
          <p:cNvPr id="3" name="2 - Θέση περιεχομένου"/>
          <p:cNvSpPr>
            <a:spLocks noGrp="1"/>
          </p:cNvSpPr>
          <p:nvPr>
            <p:ph idx="1"/>
          </p:nvPr>
        </p:nvSpPr>
        <p:spPr>
          <a:xfrm>
            <a:off x="457200" y="1844824"/>
            <a:ext cx="8229600" cy="4464536"/>
          </a:xfrm>
        </p:spPr>
        <p:txBody>
          <a:bodyPr>
            <a:noAutofit/>
          </a:bodyPr>
          <a:lstStyle/>
          <a:p>
            <a:pPr>
              <a:buFont typeface="Wingdings" pitchFamily="2" charset="2"/>
              <a:buChar char="Ø"/>
            </a:pPr>
            <a:r>
              <a:rPr lang="el-GR" sz="2600" dirty="0"/>
              <a:t>Έχει ως αφετηρία κάποιο επικίνδυνο ή </a:t>
            </a:r>
            <a:r>
              <a:rPr lang="el-GR" sz="2600" dirty="0" err="1"/>
              <a:t>αγχογόνο</a:t>
            </a:r>
            <a:r>
              <a:rPr lang="el-GR" sz="2600" dirty="0"/>
              <a:t> γεγονός</a:t>
            </a:r>
          </a:p>
          <a:p>
            <a:pPr>
              <a:buFont typeface="Wingdings" pitchFamily="2" charset="2"/>
              <a:buChar char="Ø"/>
            </a:pPr>
            <a:r>
              <a:rPr lang="el-GR" sz="2600" dirty="0"/>
              <a:t>Έχει συγκεκριμένη χρονική διάρκεια</a:t>
            </a:r>
          </a:p>
          <a:p>
            <a:pPr>
              <a:buFont typeface="Wingdings" pitchFamily="2" charset="2"/>
              <a:buChar char="Ø"/>
            </a:pPr>
            <a:r>
              <a:rPr lang="el-GR" sz="2600" dirty="0"/>
              <a:t>Εξατομικευμένη </a:t>
            </a:r>
            <a:r>
              <a:rPr lang="el-GR" sz="2600" dirty="0" err="1"/>
              <a:t>γνωσιακή</a:t>
            </a:r>
            <a:r>
              <a:rPr lang="el-GR" sz="2600" dirty="0"/>
              <a:t> ερμηνεία και ανάλυση</a:t>
            </a:r>
          </a:p>
          <a:p>
            <a:pPr>
              <a:buFont typeface="Wingdings" pitchFamily="2" charset="2"/>
              <a:buChar char="Ø"/>
            </a:pPr>
            <a:r>
              <a:rPr lang="el-GR" sz="2600" dirty="0"/>
              <a:t>Εξατομικευμένη αντίδραση</a:t>
            </a:r>
          </a:p>
          <a:p>
            <a:pPr>
              <a:buFont typeface="Wingdings" pitchFamily="2" charset="2"/>
              <a:buChar char="Ø"/>
            </a:pPr>
            <a:r>
              <a:rPr lang="el-GR" sz="2600" dirty="0"/>
              <a:t>Συναισθήματα απελπισίας και απογοήτευσης</a:t>
            </a:r>
          </a:p>
          <a:p>
            <a:pPr>
              <a:buFont typeface="Wingdings" pitchFamily="2" charset="2"/>
              <a:buChar char="Ø"/>
            </a:pPr>
            <a:r>
              <a:rPr lang="el-GR" sz="2600" dirty="0" err="1"/>
              <a:t>Ευαλωτότητα</a:t>
            </a:r>
            <a:endParaRPr lang="el-GR" sz="2600" dirty="0"/>
          </a:p>
          <a:p>
            <a:pPr>
              <a:buFont typeface="Wingdings" pitchFamily="2" charset="2"/>
              <a:buChar char="Ø"/>
            </a:pPr>
            <a:r>
              <a:rPr lang="el-GR" sz="2600" dirty="0"/>
              <a:t>Αποδιοργάνωση</a:t>
            </a:r>
          </a:p>
          <a:p>
            <a:pPr>
              <a:buFont typeface="Wingdings" pitchFamily="2" charset="2"/>
              <a:buChar char="Ø"/>
            </a:pPr>
            <a:r>
              <a:rPr lang="el-GR" sz="2600" dirty="0"/>
              <a:t>Δυσκολία αντίδρασης και αξιοποίησης ικανοτήτων</a:t>
            </a:r>
          </a:p>
          <a:p>
            <a:pPr>
              <a:buFont typeface="Wingdings" pitchFamily="2" charset="2"/>
              <a:buChar char="Ø"/>
            </a:pPr>
            <a:endParaRPr lang="el-GR" sz="2600" dirty="0"/>
          </a:p>
          <a:p>
            <a:pPr>
              <a:buFont typeface="Wingdings" pitchFamily="2" charset="2"/>
              <a:buChar char="Ø"/>
            </a:pPr>
            <a:endParaRPr lang="el-GR" sz="2600" dirty="0"/>
          </a:p>
          <a:p>
            <a:pPr>
              <a:buNone/>
            </a:pPr>
            <a:r>
              <a:rPr lang="el-GR" sz="2600" dirty="0"/>
              <a:t>    </a:t>
            </a:r>
            <a:endParaRPr lang="en-GB" sz="26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p:txBody>
          <a:bodyPr/>
          <a:lstStyle/>
          <a:p>
            <a:pPr algn="ctr">
              <a:buNone/>
            </a:pPr>
            <a:r>
              <a:rPr lang="el-GR" dirty="0"/>
              <a:t>    </a:t>
            </a:r>
            <a:r>
              <a:rPr lang="el-GR" sz="3000" dirty="0"/>
              <a:t>Τα  παιδιά και οι έφηβοι αντιμετωπίζουν μεγαλύτερη δυσκολία από τους ενήλικες στη διαχείριση των αρνητικών συναισθημάτων και χρειάζονται τη στήριξη των γονιών ή των εκπαιδευτικών προκειμένου να αντιμετωπίσουν την κατάσταση μιας κρίσης και να βρουν πάλι τους κανονικούς τους ρυθμούς.</a:t>
            </a:r>
          </a:p>
          <a:p>
            <a:pPr algn="ctr"/>
            <a:endParaRPr lang="en-GB"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a:t>Είδη Κρίσεων</a:t>
            </a:r>
            <a:endParaRPr lang="en-GB" dirty="0"/>
          </a:p>
        </p:txBody>
      </p:sp>
      <p:sp>
        <p:nvSpPr>
          <p:cNvPr id="3" name="2 - Θέση περιεχομένου"/>
          <p:cNvSpPr>
            <a:spLocks noGrp="1"/>
          </p:cNvSpPr>
          <p:nvPr>
            <p:ph idx="1"/>
          </p:nvPr>
        </p:nvSpPr>
        <p:spPr>
          <a:xfrm>
            <a:off x="457200" y="2060848"/>
            <a:ext cx="8229600" cy="4248512"/>
          </a:xfrm>
        </p:spPr>
        <p:txBody>
          <a:bodyPr>
            <a:normAutofit/>
          </a:bodyPr>
          <a:lstStyle/>
          <a:p>
            <a:pPr>
              <a:buNone/>
            </a:pPr>
            <a:r>
              <a:rPr lang="el-GR" sz="3400" dirty="0"/>
              <a:t>1)</a:t>
            </a:r>
            <a:r>
              <a:rPr lang="el-GR" sz="3400" b="1" dirty="0"/>
              <a:t>Αναπτυξιακές κρίσεις </a:t>
            </a:r>
            <a:r>
              <a:rPr lang="el-GR" sz="3400" dirty="0"/>
              <a:t>(μετάβαση από ένα αναπτυξιακό στάδιο σε ένα άλλο)</a:t>
            </a:r>
          </a:p>
          <a:p>
            <a:pPr>
              <a:buNone/>
            </a:pPr>
            <a:r>
              <a:rPr lang="el-GR" sz="3400" dirty="0"/>
              <a:t>2)</a:t>
            </a:r>
            <a:r>
              <a:rPr lang="el-GR" sz="3400" b="1" dirty="0"/>
              <a:t>Περιστασιακές κρίσεις </a:t>
            </a:r>
            <a:r>
              <a:rPr lang="el-GR" sz="3400" dirty="0"/>
              <a:t>(αφορούν απρόσμενα γεγονότα και μπορεί να συμβούν στον καθένα οποιαδήποτε χρονική στιγμή)</a:t>
            </a:r>
            <a:endParaRPr lang="en-GB" sz="34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a:t>Εφηβική ηλικία και αντιδράσεις στην κρίση </a:t>
            </a:r>
            <a:endParaRPr lang="en-GB" dirty="0"/>
          </a:p>
        </p:txBody>
      </p:sp>
      <p:sp>
        <p:nvSpPr>
          <p:cNvPr id="3" name="2 - Θέση περιεχομένου"/>
          <p:cNvSpPr>
            <a:spLocks noGrp="1"/>
          </p:cNvSpPr>
          <p:nvPr>
            <p:ph idx="1"/>
          </p:nvPr>
        </p:nvSpPr>
        <p:spPr>
          <a:xfrm>
            <a:off x="457200" y="1916832"/>
            <a:ext cx="8229600" cy="4392528"/>
          </a:xfrm>
        </p:spPr>
        <p:txBody>
          <a:bodyPr>
            <a:normAutofit/>
          </a:bodyPr>
          <a:lstStyle/>
          <a:p>
            <a:pPr>
              <a:buFont typeface="Wingdings" pitchFamily="2" charset="2"/>
              <a:buChar char="v"/>
            </a:pPr>
            <a:r>
              <a:rPr lang="el-GR" sz="3000" dirty="0"/>
              <a:t>Ευερεθιστότητα</a:t>
            </a:r>
          </a:p>
          <a:p>
            <a:pPr>
              <a:buFont typeface="Wingdings" pitchFamily="2" charset="2"/>
              <a:buChar char="v"/>
            </a:pPr>
            <a:r>
              <a:rPr lang="el-GR" sz="3000" dirty="0"/>
              <a:t>Επιθετική συμπεριφορά</a:t>
            </a:r>
          </a:p>
          <a:p>
            <a:pPr>
              <a:buFont typeface="Wingdings" pitchFamily="2" charset="2"/>
              <a:buChar char="v"/>
            </a:pPr>
            <a:r>
              <a:rPr lang="el-GR" sz="3000" dirty="0"/>
              <a:t>Αποφυγή σχολείου</a:t>
            </a:r>
          </a:p>
          <a:p>
            <a:pPr>
              <a:buFont typeface="Wingdings" pitchFamily="2" charset="2"/>
              <a:buChar char="v"/>
            </a:pPr>
            <a:r>
              <a:rPr lang="el-GR" sz="3000" dirty="0"/>
              <a:t>Μαθησιακά προβλήματα </a:t>
            </a:r>
          </a:p>
          <a:p>
            <a:pPr>
              <a:buFont typeface="Wingdings" pitchFamily="2" charset="2"/>
              <a:buChar char="v"/>
            </a:pPr>
            <a:r>
              <a:rPr lang="el-GR" sz="3000" dirty="0"/>
              <a:t>Σκέψεις θανάτου και συμπεριφορές αυτοτραυματισμού</a:t>
            </a:r>
          </a:p>
          <a:p>
            <a:pPr>
              <a:buFont typeface="Wingdings" pitchFamily="2" charset="2"/>
              <a:buChar char="v"/>
            </a:pPr>
            <a:r>
              <a:rPr lang="el-GR" sz="3000" dirty="0"/>
              <a:t>Εκδίκηση σε φαντασιακό επίπεδο</a:t>
            </a:r>
            <a:endParaRPr lang="en-GB" sz="30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Αποκορύφωμα">
  <a:themeElements>
    <a:clrScheme name="Αποκορύφωμα">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Αποκορύφωμα">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Αποκορύφωμα">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243</TotalTime>
  <Words>1286</Words>
  <Application>Microsoft Office PowerPoint</Application>
  <PresentationFormat>Προβολή στην οθόνη (4:3)</PresentationFormat>
  <Paragraphs>129</Paragraphs>
  <Slides>23</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23</vt:i4>
      </vt:variant>
    </vt:vector>
  </HeadingPairs>
  <TitlesOfParts>
    <vt:vector size="24" baseType="lpstr">
      <vt:lpstr>Αποκορύφωμα</vt:lpstr>
      <vt:lpstr>ΔΙΑΧΕΙΡΙΣΗ ΚΡΙΣΕΩΝ ΚΑΙ ΕΝΙΣΧΥΣΗ ΘΕΤΙΚΟΥ ΚΛΙΜΑΤΟΣ ΣΤΗ ΣΧΟΛΙΚΗ ΚΟΙΝΟΤΗΤΑ</vt:lpstr>
      <vt:lpstr>ΟΡΙΣΜΟΣ ΚΡΙΣΗΣ:</vt:lpstr>
      <vt:lpstr>Κοινωνική διάσταση του όρου:</vt:lpstr>
      <vt:lpstr>Κατηγορίες συναισθηματικά απειλητικών καταστάσεων:</vt:lpstr>
      <vt:lpstr>Ορισμός Σχολικής Κρίσης:</vt:lpstr>
      <vt:lpstr>Βασικά χαρακτηριστικά μιας κρίσης:</vt:lpstr>
      <vt:lpstr>Διαφάνεια 7</vt:lpstr>
      <vt:lpstr>Είδη Κρίσεων</vt:lpstr>
      <vt:lpstr>Εφηβική ηλικία και αντιδράσεις στην κρίση </vt:lpstr>
      <vt:lpstr>Επιδράσεις της κρίσης στην ομαλή λειτουργία του σχολείου </vt:lpstr>
      <vt:lpstr>Παράγοντες που επηρεάζουν τις αντιδράσεις των εφήβων</vt:lpstr>
      <vt:lpstr>ΔΙΑΧΕΙΡΙΣΗ ΚΡΙΣΕΩΝ ΣΤΗΝ ΤΑΞΗ</vt:lpstr>
      <vt:lpstr>Προειδοποιητικά σημάδια ενδεχόμενης επιθετικής/προβληματικής συμπεριφοράς μαθητών</vt:lpstr>
      <vt:lpstr>ΑΝΤΙΜΕΤΩΠΙΣΗ ΠΡΟΒΛΗΜΑΤΙΚΗΣ ΣΥΜΠΕΡΙΦΟΡΑΣ ΜΑΘΗΤΩΝ</vt:lpstr>
      <vt:lpstr>ΔΙΑΧΕΙΡΙΣΗ ΚΡΙΣΕΩΝ ΣΤΗΝ ΣΧΟΛΙΚΗ ΚΟΙΝΟΤΗΤΑ</vt:lpstr>
      <vt:lpstr>Διευκολυντικοί παράγοντες για την αντιμετώπιση μιας κρίσης:</vt:lpstr>
      <vt:lpstr>ΕΝΙΣΧΥΣΗ ΘΕΤΙΚΟΥ ΚΛΙΜΑΤΟΣ ΣΤΗΝ ΣΧΟΛΙΚΗ ΚΟΙΝΟΤΗΤΑ (Ι)</vt:lpstr>
      <vt:lpstr>ΕΝΙΣΧΥΣΗ ΘΕΤΙΚΟΥ ΚΛΙΜΑΤΟΣ ΣΤΗΝ ΣΧΟΛΙΚΗ ΚΟΙΝΟΤΗΤΑ  (ΙΙ)</vt:lpstr>
      <vt:lpstr>ΕΝΙΣΧΥΣΗ ΘΕΤΙΚΟΥ ΚΛΙΜΑΤΟΣ ΣΤΗΝ ΣΧΟΛΙΚΗ ΚΟΙΝΟΤΗΤΑ (ΙΙΙ)</vt:lpstr>
      <vt:lpstr>H δημιουργία θετικού παιδαγωγικού κλίματος μέσα στην τάξη από τον εκπαιδευτικό βοηθά τους μαθητές(Ι)</vt:lpstr>
      <vt:lpstr>H δημιουργία θετικού παιδαγωγικού κλίματος μέσα στην τάξη από τον εκπαιδευτικό βοηθά τους μαθητές (ΙΙ)</vt:lpstr>
      <vt:lpstr>ΒΙΒΛΙΟΓΡΑΦΙΑ</vt:lpstr>
      <vt:lpstr>ΒΙΒΛΙΟΓΡΑΦΙΑ</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ΔΙΑΧΕΙΡΙΣΗ ΚΡΙΣΕΩΝ ΚΑΙ ΕΝΙΣΧΥΣΗ ΘΕΤΙΚΟΥ ΚΛΙΜΑΤΟΣ ΣΤΗ ΣΧΟΛΙΚΗ ΚΟΙΝΟΤΗΤΑ</dc:title>
  <dc:creator>Olga</dc:creator>
  <cp:lastModifiedBy>maria</cp:lastModifiedBy>
  <cp:revision>40</cp:revision>
  <dcterms:created xsi:type="dcterms:W3CDTF">2022-03-20T17:38:05Z</dcterms:created>
  <dcterms:modified xsi:type="dcterms:W3CDTF">2022-05-22T07:20:58Z</dcterms:modified>
</cp:coreProperties>
</file>