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0"/>
  </p:notes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7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2" autoAdjust="0"/>
    <p:restoredTop sz="94249" autoAdjust="0"/>
  </p:normalViewPr>
  <p:slideViewPr>
    <p:cSldViewPr snapToGrid="0">
      <p:cViewPr varScale="1">
        <p:scale>
          <a:sx n="68" d="100"/>
          <a:sy n="68" d="100"/>
        </p:scale>
        <p:origin x="8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ABF88-FD07-CB47-AE4E-DEBD561BA84A}" type="datetimeFigureOut">
              <a:rPr lang="el-GR" smtClean="0"/>
              <a:t>7/3/2021</a:t>
            </a:fld>
            <a:endParaRPr lang="el-GR"/>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09A8-7B11-9245-9A18-9E21CA24A540}" type="slidenum">
              <a:rPr lang="el-GR" smtClean="0"/>
              <a:t>‹#›</a:t>
            </a:fld>
            <a:endParaRPr lang="el-GR"/>
          </a:p>
        </p:txBody>
      </p:sp>
    </p:spTree>
    <p:extLst>
      <p:ext uri="{BB962C8B-B14F-4D97-AF65-F5344CB8AC3E}">
        <p14:creationId xmlns:p14="http://schemas.microsoft.com/office/powerpoint/2010/main" val="145941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ς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Στυλ τίτλου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υπότιτλου υποδείγματος</a:t>
            </a:r>
            <a:endParaRPr lang="en-US" dirty="0"/>
          </a:p>
        </p:txBody>
      </p:sp>
      <p:sp>
        <p:nvSpPr>
          <p:cNvPr id="7" name="Date Placeholder 6"/>
          <p:cNvSpPr>
            <a:spLocks noGrp="1"/>
          </p:cNvSpPr>
          <p:nvPr>
            <p:ph type="dt" sz="half" idx="10"/>
          </p:nvPr>
        </p:nvSpPr>
        <p:spPr/>
        <p:txBody>
          <a:bodyPr/>
          <a:lstStyle/>
          <a:p>
            <a:fld id="{49CE67CA-BB2B-48CD-B229-DD9D6FDFB0B1}" type="datetimeFigureOut">
              <a:rPr lang="el-GR" smtClean="0"/>
              <a:t>7/3/2021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94E343F-B04A-4206-AA73-CF05509CB773}"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9CE67CA-BB2B-48CD-B229-DD9D6FDFB0B1}"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4E343F-B04A-4206-AA73-CF05509CB773}" type="slidenum">
              <a:rPr lang="el-GR" smtClean="0"/>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Στυλ τίτλου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9CE67CA-BB2B-48CD-B229-DD9D6FDFB0B1}"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4E343F-B04A-4206-AA73-CF05509CB773}" type="slidenum">
              <a:rPr lang="el-GR" smtClean="0"/>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9CE67CA-BB2B-48CD-B229-DD9D6FDFB0B1}" type="datetimeFigureOut">
              <a:rPr lang="el-GR" smtClean="0"/>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4E343F-B04A-4206-AA73-CF05509CB773}" type="slidenum">
              <a:rPr lang="el-GR" smtClean="0"/>
              <a:t>‹#›</a:t>
            </a:fld>
            <a:endParaRPr lang="el-GR"/>
          </a:p>
        </p:txBody>
      </p:sp>
    </p:spTree>
    <p:extLst>
      <p:ext uri="{BB962C8B-B14F-4D97-AF65-F5344CB8AC3E}">
        <p14:creationId xmlns:p14="http://schemas.microsoft.com/office/powerpoint/2010/main" val="1516637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9CE67CA-BB2B-48CD-B229-DD9D6FDFB0B1}" type="datetimeFigureOut">
              <a:rPr lang="el-GR" smtClean="0"/>
              <a:t>7/3/2021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94E343F-B04A-4206-AA73-CF05509CB773}" type="slidenum">
              <a:rPr lang="el-GR" smtClean="0"/>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Στυλ τίτλου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49CE67CA-BB2B-48CD-B229-DD9D6FDFB0B1}" type="datetimeFigureOut">
              <a:rPr lang="el-GR" smtClean="0"/>
              <a:t>7/3/2021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94E343F-B04A-4206-AA73-CF05509CB773}"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49CE67CA-BB2B-48CD-B229-DD9D6FDFB0B1}" type="datetimeFigureOut">
              <a:rPr lang="el-GR" smtClean="0"/>
              <a:t>7/3/2021</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594E343F-B04A-4206-AA73-CF05509CB773}" type="slidenum">
              <a:rPr lang="el-GR" smtClean="0"/>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83436" y="3143250"/>
            <a:ext cx="4270248"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49CE67CA-BB2B-48CD-B229-DD9D6FDFB0B1}" type="datetimeFigureOut">
              <a:rPr lang="el-GR" smtClean="0"/>
              <a:t>7/3/2021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94E343F-B04A-4206-AA73-CF05509CB773}" type="slidenum">
              <a:rPr lang="el-GR" smtClean="0"/>
              <a:t>‹#›</a:t>
            </a:fld>
            <a:endParaRPr lang="el-GR"/>
          </a:p>
        </p:txBody>
      </p:sp>
      <p:sp>
        <p:nvSpPr>
          <p:cNvPr id="10" name="Title 9"/>
          <p:cNvSpPr>
            <a:spLocks noGrp="1"/>
          </p:cNvSpPr>
          <p:nvPr>
            <p:ph type="title"/>
          </p:nvPr>
        </p:nvSpPr>
        <p:spPr/>
        <p:txBody>
          <a:bodyPr/>
          <a:lstStyle/>
          <a:p>
            <a:r>
              <a:rPr lang="el-GR"/>
              <a:t>Στυλ τίτλου υποδείγματος</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Date Placeholder 2"/>
          <p:cNvSpPr>
            <a:spLocks noGrp="1"/>
          </p:cNvSpPr>
          <p:nvPr>
            <p:ph type="dt" sz="half" idx="10"/>
          </p:nvPr>
        </p:nvSpPr>
        <p:spPr/>
        <p:txBody>
          <a:bodyPr/>
          <a:lstStyle/>
          <a:p>
            <a:fld id="{49CE67CA-BB2B-48CD-B229-DD9D6FDFB0B1}" type="datetimeFigureOut">
              <a:rPr lang="el-GR" smtClean="0"/>
              <a:t>7/3/2021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94E343F-B04A-4206-AA73-CF05509CB773}" type="slidenum">
              <a:rPr lang="el-GR" smtClean="0"/>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E67CA-BB2B-48CD-B229-DD9D6FDFB0B1}" type="datetimeFigureOut">
              <a:rPr lang="el-GR" smtClean="0"/>
              <a:t>7/3/2021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94E343F-B04A-4206-AA73-CF05509CB773}" type="slidenum">
              <a:rPr lang="el-GR" smtClean="0"/>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Στυλ τίτλου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9" name="Date Placeholder 8"/>
          <p:cNvSpPr>
            <a:spLocks noGrp="1"/>
          </p:cNvSpPr>
          <p:nvPr>
            <p:ph type="dt" sz="half" idx="10"/>
          </p:nvPr>
        </p:nvSpPr>
        <p:spPr/>
        <p:txBody>
          <a:bodyPr/>
          <a:lstStyle/>
          <a:p>
            <a:fld id="{49CE67CA-BB2B-48CD-B229-DD9D6FDFB0B1}" type="datetimeFigureOut">
              <a:rPr lang="el-GR" smtClean="0"/>
              <a:t>7/3/2021</a:t>
            </a:fld>
            <a:endParaRPr lang="el-G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1" name="Slide Number Placeholder 10"/>
          <p:cNvSpPr>
            <a:spLocks noGrp="1"/>
          </p:cNvSpPr>
          <p:nvPr>
            <p:ph type="sldNum" sz="quarter" idx="12"/>
          </p:nvPr>
        </p:nvSpPr>
        <p:spPr/>
        <p:txBody>
          <a:bodyPr/>
          <a:lstStyle/>
          <a:p>
            <a:fld id="{594E343F-B04A-4206-AA73-CF05509CB773}" type="slidenum">
              <a:rPr lang="el-GR" smtClean="0"/>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Στυλ τίτλου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Σύρετε την εικόνα στο σύμβολο κράτησης θέσης ή κάντε κλικ στο εικονίδιο για προσθήκη</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9CE67CA-BB2B-48CD-B229-DD9D6FDFB0B1}" type="datetimeFigureOut">
              <a:rPr lang="el-GR" smtClean="0"/>
              <a:t>7/3/2021</a:t>
            </a:fld>
            <a:endParaRPr lang="el-G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0" name="Slide Number Placeholder 9"/>
          <p:cNvSpPr>
            <a:spLocks noGrp="1"/>
          </p:cNvSpPr>
          <p:nvPr>
            <p:ph type="sldNum" sz="quarter" idx="12"/>
          </p:nvPr>
        </p:nvSpPr>
        <p:spPr/>
        <p:txBody>
          <a:bodyPr/>
          <a:lstStyle/>
          <a:p>
            <a:fld id="{594E343F-B04A-4206-AA73-CF05509CB773}" type="slidenum">
              <a:rPr lang="el-GR" smtClean="0"/>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Στυλ τίτλου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9CE67CA-BB2B-48CD-B229-DD9D6FDFB0B1}" type="datetimeFigureOut">
              <a:rPr lang="el-GR" smtClean="0"/>
              <a:t>7/3/2021</a:t>
            </a:fld>
            <a:endParaRPr lang="el-G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l-G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94E343F-B04A-4206-AA73-CF05509CB773}" type="slidenum">
              <a:rPr lang="el-GR" smtClean="0"/>
              <a:t>‹#›</a:t>
            </a:fld>
            <a:endParaRPr lang="el-GR"/>
          </a:p>
        </p:txBody>
      </p:sp>
    </p:spTree>
    <p:extLst>
      <p:ext uri="{BB962C8B-B14F-4D97-AF65-F5344CB8AC3E}">
        <p14:creationId xmlns:p14="http://schemas.microsoft.com/office/powerpoint/2010/main" val="108258452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490A64C-C9CE-44CC-AA06-044FE4444FB3}"/>
              </a:ext>
            </a:extLst>
          </p:cNvPr>
          <p:cNvSpPr>
            <a:spLocks noGrp="1"/>
          </p:cNvSpPr>
          <p:nvPr>
            <p:ph type="title"/>
          </p:nvPr>
        </p:nvSpPr>
        <p:spPr>
          <a:xfrm>
            <a:off x="89452" y="188843"/>
            <a:ext cx="5364699" cy="6549887"/>
          </a:xfrm>
          <a:prstGeom prst="flowChartDocument">
            <a:avLst/>
          </a:prstGeom>
          <a:solidFill>
            <a:schemeClr val="accent2"/>
          </a:solidFill>
          <a:ln>
            <a:noFill/>
          </a:ln>
        </p:spPr>
        <p:txBody>
          <a:bodyPr vert="horz" lIns="182880" tIns="182880" rIns="182880" bIns="182880" rtlCol="0" anchor="ctr" anchorCtr="1">
            <a:normAutofit fontScale="90000"/>
          </a:bodyPr>
          <a:lstStyle/>
          <a:p>
            <a:r>
              <a:rPr lang="en-US" sz="900" b="1" dirty="0">
                <a:solidFill>
                  <a:srgbClr val="FFFFFF"/>
                </a:solidFill>
              </a:rPr>
              <a:t>  </a:t>
            </a:r>
            <a:br>
              <a:rPr lang="en-US" sz="900" b="1" dirty="0">
                <a:solidFill>
                  <a:srgbClr val="FFFFFF"/>
                </a:solidFill>
              </a:rPr>
            </a:br>
            <a:br>
              <a:rPr lang="el-GR" sz="900" b="1" dirty="0">
                <a:solidFill>
                  <a:srgbClr val="FFFFFF"/>
                </a:solidFill>
              </a:rPr>
            </a:br>
            <a:br>
              <a:rPr lang="el-GR" sz="900" b="1" dirty="0">
                <a:solidFill>
                  <a:srgbClr val="FFFFFF"/>
                </a:solidFill>
              </a:rPr>
            </a:br>
            <a:br>
              <a:rPr lang="el-GR" sz="900" b="1" dirty="0">
                <a:solidFill>
                  <a:srgbClr val="FFFFFF"/>
                </a:solidFill>
              </a:rPr>
            </a:br>
            <a:br>
              <a:rPr lang="el-GR" sz="900" b="1" dirty="0">
                <a:solidFill>
                  <a:srgbClr val="FFFFFF"/>
                </a:solidFill>
              </a:rPr>
            </a:br>
            <a:br>
              <a:rPr lang="el-GR" sz="900" b="1" dirty="0">
                <a:solidFill>
                  <a:srgbClr val="FFFFFF"/>
                </a:solidFill>
              </a:rPr>
            </a:br>
            <a:r>
              <a:rPr lang="en-US" sz="2000" b="1" u="sng" dirty="0">
                <a:solidFill>
                  <a:srgbClr val="FFFFFF"/>
                </a:solidFill>
              </a:rPr>
              <a:t>ΕΡΓΑΣΙΑ ΣΤΗ ΓΛΩΣΣΑ</a:t>
            </a:r>
            <a:br>
              <a:rPr lang="en-US" sz="2000" b="1" u="sng" dirty="0">
                <a:solidFill>
                  <a:srgbClr val="FFFFFF"/>
                </a:solidFill>
              </a:rPr>
            </a:br>
            <a:br>
              <a:rPr lang="en-US" sz="2000" b="1" u="sng" dirty="0">
                <a:solidFill>
                  <a:srgbClr val="FFFFFF"/>
                </a:solidFill>
              </a:rPr>
            </a:br>
            <a:br>
              <a:rPr lang="en-US" sz="2000" b="1" u="sng" dirty="0">
                <a:solidFill>
                  <a:srgbClr val="FFFFFF"/>
                </a:solidFill>
              </a:rPr>
            </a:br>
            <a:br>
              <a:rPr lang="en-US" sz="2000" b="1" u="sng" dirty="0">
                <a:solidFill>
                  <a:srgbClr val="FFFFFF"/>
                </a:solidFill>
              </a:rPr>
            </a:br>
            <a:br>
              <a:rPr lang="en-US" sz="2000" b="1" u="sng" dirty="0">
                <a:solidFill>
                  <a:srgbClr val="FFFFFF"/>
                </a:solidFill>
              </a:rPr>
            </a:br>
            <a:br>
              <a:rPr lang="en-US" sz="2000" b="1" u="sng" dirty="0">
                <a:solidFill>
                  <a:srgbClr val="FFFFFF"/>
                </a:solidFill>
              </a:rPr>
            </a:br>
            <a:r>
              <a:rPr lang="en-US" sz="2000" b="1" dirty="0">
                <a:solidFill>
                  <a:srgbClr val="FFFFFF"/>
                </a:solidFill>
              </a:rPr>
              <a:t>«Η ιστορια των εκθεματων»</a:t>
            </a:r>
            <a:br>
              <a:rPr lang="en-US" sz="2000" b="1" u="sng" dirty="0">
                <a:solidFill>
                  <a:srgbClr val="FFFFFF"/>
                </a:solidFill>
              </a:rPr>
            </a:br>
            <a:br>
              <a:rPr lang="en-US" sz="2000" b="1" u="sng" dirty="0">
                <a:solidFill>
                  <a:srgbClr val="FFFFFF"/>
                </a:solidFill>
              </a:rPr>
            </a:br>
            <a:br>
              <a:rPr lang="en-US" sz="2000" b="1" dirty="0">
                <a:solidFill>
                  <a:srgbClr val="FFFFFF"/>
                </a:solidFill>
              </a:rPr>
            </a:br>
            <a:br>
              <a:rPr lang="en-US" sz="2000" b="1" dirty="0">
                <a:solidFill>
                  <a:srgbClr val="FFFFFF"/>
                </a:solidFill>
              </a:rPr>
            </a:br>
            <a:r>
              <a:rPr lang="en-US" sz="2000" b="1" dirty="0">
                <a:solidFill>
                  <a:srgbClr val="FFFFFF"/>
                </a:solidFill>
              </a:rPr>
              <a:t>ομαδα εργασιασ:</a:t>
            </a:r>
            <a:br>
              <a:rPr lang="en-US" sz="2000" b="1" dirty="0">
                <a:solidFill>
                  <a:srgbClr val="FFFFFF"/>
                </a:solidFill>
              </a:rPr>
            </a:br>
            <a:r>
              <a:rPr lang="el-GR" sz="2000" b="1" dirty="0">
                <a:solidFill>
                  <a:srgbClr val="FFFFFF"/>
                </a:solidFill>
              </a:rPr>
              <a:t>Παπαδελλη Σοφια,</a:t>
            </a:r>
            <a:br>
              <a:rPr lang="el-GR" sz="2000" b="1" dirty="0">
                <a:solidFill>
                  <a:srgbClr val="FFFFFF"/>
                </a:solidFill>
              </a:rPr>
            </a:br>
            <a:r>
              <a:rPr lang="el-GR" sz="2000" b="1" dirty="0">
                <a:solidFill>
                  <a:srgbClr val="FFFFFF"/>
                </a:solidFill>
              </a:rPr>
              <a:t>Πατρακη Ανθη, Μελιδη Ελλη</a:t>
            </a:r>
            <a:br>
              <a:rPr lang="el-GR" sz="2000" b="1" dirty="0">
                <a:solidFill>
                  <a:srgbClr val="FFFFFF"/>
                </a:solidFill>
              </a:rPr>
            </a:br>
            <a:r>
              <a:rPr lang="el-GR" sz="2000" b="1" dirty="0">
                <a:solidFill>
                  <a:srgbClr val="FFFFFF"/>
                </a:solidFill>
              </a:rPr>
              <a:t>Υφαντη Κατερινα,</a:t>
            </a:r>
            <a:br>
              <a:rPr lang="el-GR" sz="2000" b="1" dirty="0">
                <a:solidFill>
                  <a:srgbClr val="FFFFFF"/>
                </a:solidFill>
              </a:rPr>
            </a:br>
            <a:r>
              <a:rPr lang="el-GR" sz="2000" b="1" dirty="0">
                <a:solidFill>
                  <a:srgbClr val="FFFFFF"/>
                </a:solidFill>
              </a:rPr>
              <a:t>Μαρινος Χαραλαμπος-Χαριτων</a:t>
            </a:r>
            <a:br>
              <a:rPr lang="el-GR"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r>
              <a:rPr lang="en-US" sz="2000" b="1" dirty="0">
                <a:solidFill>
                  <a:srgbClr val="FFFFFF"/>
                </a:solidFill>
              </a:rPr>
              <a:t>Καθηγητρια: Μαλλιαριδη Αγγελικ</a:t>
            </a:r>
            <a:r>
              <a:rPr lang="el-GR" sz="2000" b="1" dirty="0">
                <a:solidFill>
                  <a:srgbClr val="FFFFFF"/>
                </a:solidFill>
              </a:rPr>
              <a:t>η</a:t>
            </a:r>
            <a:br>
              <a:rPr lang="en-US" sz="2000" b="1" dirty="0">
                <a:solidFill>
                  <a:srgbClr val="FFFFFF"/>
                </a:solidFill>
              </a:rPr>
            </a:br>
            <a:r>
              <a:rPr lang="en-US" sz="2000" b="1" dirty="0">
                <a:solidFill>
                  <a:srgbClr val="FFFFFF"/>
                </a:solidFill>
              </a:rPr>
              <a:t>Ά Γυμνασιου</a:t>
            </a:r>
            <a:br>
              <a:rPr lang="en-US" sz="2000" b="1" dirty="0">
                <a:solidFill>
                  <a:srgbClr val="FFFFFF"/>
                </a:solidFill>
              </a:rPr>
            </a:br>
            <a:r>
              <a:rPr lang="en-US" sz="2000" b="1" dirty="0">
                <a:solidFill>
                  <a:srgbClr val="FFFFFF"/>
                </a:solidFill>
              </a:rPr>
              <a:t>Τμημα: Α4</a:t>
            </a:r>
          </a:p>
        </p:txBody>
      </p:sp>
      <p:sp>
        <p:nvSpPr>
          <p:cNvPr id="63" name="Flowchart: Document 62">
            <a:extLst>
              <a:ext uri="{FF2B5EF4-FFF2-40B4-BE49-F238E27FC236}">
                <a16:creationId xmlns:a16="http://schemas.microsoft.com/office/drawing/2014/main" id="{675206CB-6DC9-45BC-8396-75F288E96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1411" y="1442330"/>
            <a:ext cx="3973340" cy="3973340"/>
          </a:xfrm>
          <a:prstGeom prst="flowChartDocumen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21CBD78-9089-4233-914A-0B1B3D680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640080"/>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6">
            <a:extLst>
              <a:ext uri="{FF2B5EF4-FFF2-40B4-BE49-F238E27FC236}">
                <a16:creationId xmlns:a16="http://schemas.microsoft.com/office/drawing/2014/main" id="{0D301245-8BD2-4F6D-B455-23A1C6D05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802767"/>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3DC0B199-86D2-4EAC-A32A-B550768F479E}"/>
              </a:ext>
            </a:extLst>
          </p:cNvPr>
          <p:cNvPicPr>
            <a:picLocks noChangeAspect="1"/>
          </p:cNvPicPr>
          <p:nvPr/>
        </p:nvPicPr>
        <p:blipFill rotWithShape="1">
          <a:blip r:embed="rId2"/>
          <a:srcRect l="13530"/>
          <a:stretch/>
        </p:blipFill>
        <p:spPr>
          <a:xfrm>
            <a:off x="6131825" y="1122818"/>
            <a:ext cx="4961301" cy="4297658"/>
          </a:xfrm>
          <a:prstGeom prst="rect">
            <a:avLst/>
          </a:prstGeom>
          <a:scene3d>
            <a:camera prst="orthographicFront"/>
            <a:lightRig rig="threePt" dir="t"/>
          </a:scene3d>
          <a:sp3d>
            <a:bevelB w="152400" h="50800" prst="softRound"/>
          </a:sp3d>
        </p:spPr>
      </p:pic>
    </p:spTree>
    <p:extLst>
      <p:ext uri="{BB962C8B-B14F-4D97-AF65-F5344CB8AC3E}">
        <p14:creationId xmlns:p14="http://schemas.microsoft.com/office/powerpoint/2010/main" val="3042001903"/>
      </p:ext>
    </p:extLst>
  </p:cSld>
  <p:clrMapOvr>
    <a:masterClrMapping/>
  </p:clrMapOvr>
  <mc:AlternateContent xmlns:mc="http://schemas.openxmlformats.org/markup-compatibility/2006" xmlns:p14="http://schemas.microsoft.com/office/powerpoint/2010/main">
    <mc:Choice Requires="p14">
      <p:transition spd="slow" p14:dur="475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a:extLst>
              <a:ext uri="{FF2B5EF4-FFF2-40B4-BE49-F238E27FC236}">
                <a16:creationId xmlns:a16="http://schemas.microsoft.com/office/drawing/2014/main" id="{FCDB1688-4F14-47AA-B3E5-B30D50714E58}"/>
              </a:ext>
            </a:extLst>
          </p:cNvPr>
          <p:cNvPicPr>
            <a:picLocks noChangeAspect="1"/>
          </p:cNvPicPr>
          <p:nvPr/>
        </p:nvPicPr>
        <p:blipFill rotWithShape="1">
          <a:blip r:embed="rId2"/>
          <a:srcRect l="19947" r="25073"/>
          <a:stretch/>
        </p:blipFill>
        <p:spPr>
          <a:xfrm>
            <a:off x="8421459" y="3423728"/>
            <a:ext cx="3770541" cy="3428990"/>
          </a:xfrm>
          <a:prstGeom prst="rect">
            <a:avLst/>
          </a:prstGeom>
        </p:spPr>
      </p:pic>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4C5622-D103-45AF-9B6B-F43A15E77EE1}"/>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i="1" dirty="0">
                <a:solidFill>
                  <a:schemeClr val="bg1"/>
                </a:solidFill>
              </a:rPr>
              <a:t>Τα εκθεματα αφηγουνται….</a:t>
            </a:r>
            <a:r>
              <a:rPr lang="el-GR" i="1" dirty="0">
                <a:solidFill>
                  <a:schemeClr val="bg1"/>
                </a:solidFill>
              </a:rPr>
              <a:t>/διαλεγονται…</a:t>
            </a:r>
            <a:r>
              <a:rPr lang="en-US" i="1" dirty="0">
                <a:solidFill>
                  <a:schemeClr val="bg1"/>
                </a:solidFill>
              </a:rPr>
              <a:t> </a:t>
            </a:r>
          </a:p>
        </p:txBody>
      </p:sp>
      <p:sp>
        <p:nvSpPr>
          <p:cNvPr id="3" name="Θέση περιεχομένου 2">
            <a:extLst>
              <a:ext uri="{FF2B5EF4-FFF2-40B4-BE49-F238E27FC236}">
                <a16:creationId xmlns:a16="http://schemas.microsoft.com/office/drawing/2014/main" id="{10F04069-CB5A-490C-87BA-82F1FE37C80B}"/>
              </a:ext>
            </a:extLst>
          </p:cNvPr>
          <p:cNvSpPr>
            <a:spLocks noGrp="1"/>
          </p:cNvSpPr>
          <p:nvPr>
            <p:ph sz="half" idx="1"/>
          </p:nvPr>
        </p:nvSpPr>
        <p:spPr>
          <a:xfrm>
            <a:off x="643468" y="2638044"/>
            <a:ext cx="3504326" cy="3415622"/>
          </a:xfrm>
        </p:spPr>
        <p:txBody>
          <a:bodyPr vert="horz" lIns="91440" tIns="45720" rIns="91440" bIns="45720" rtlCol="0">
            <a:normAutofit/>
          </a:bodyPr>
          <a:lstStyle/>
          <a:p>
            <a:r>
              <a:rPr lang="en-US" dirty="0">
                <a:solidFill>
                  <a:schemeClr val="bg1"/>
                </a:solidFill>
              </a:rPr>
              <a:t>Από το </a:t>
            </a:r>
            <a:r>
              <a:rPr lang="el-GR" dirty="0">
                <a:solidFill>
                  <a:schemeClr val="bg1"/>
                </a:solidFill>
              </a:rPr>
              <a:t>Βρετανικό </a:t>
            </a:r>
            <a:r>
              <a:rPr lang="en-US" dirty="0">
                <a:solidFill>
                  <a:schemeClr val="bg1"/>
                </a:solidFill>
              </a:rPr>
              <a:t>Μουσείο</a:t>
            </a:r>
          </a:p>
          <a:p>
            <a:r>
              <a:rPr lang="en-US" dirty="0">
                <a:solidFill>
                  <a:schemeClr val="bg1"/>
                </a:solidFill>
              </a:rPr>
              <a:t>Από το Μουσείο της Ακρόπολης </a:t>
            </a:r>
          </a:p>
          <a:p>
            <a:r>
              <a:rPr lang="en-US" dirty="0">
                <a:solidFill>
                  <a:schemeClr val="bg1"/>
                </a:solidFill>
              </a:rPr>
              <a:t>Από το Πολεμικό Μουσείο</a:t>
            </a:r>
            <a:r>
              <a:rPr lang="el-GR" dirty="0">
                <a:solidFill>
                  <a:schemeClr val="bg1"/>
                </a:solidFill>
              </a:rPr>
              <a:t> Αθηνών</a:t>
            </a:r>
            <a:r>
              <a:rPr lang="en-US" dirty="0">
                <a:solidFill>
                  <a:schemeClr val="bg1"/>
                </a:solidFill>
              </a:rPr>
              <a:t> </a:t>
            </a:r>
          </a:p>
          <a:p>
            <a:r>
              <a:rPr lang="en-US" dirty="0">
                <a:solidFill>
                  <a:schemeClr val="bg1"/>
                </a:solidFill>
              </a:rPr>
              <a:t>Από το Μουσείο </a:t>
            </a:r>
            <a:r>
              <a:rPr lang="el-GR" dirty="0">
                <a:solidFill>
                  <a:schemeClr val="bg1"/>
                </a:solidFill>
              </a:rPr>
              <a:t>του </a:t>
            </a:r>
            <a:r>
              <a:rPr lang="en-US" dirty="0">
                <a:solidFill>
                  <a:schemeClr val="bg1"/>
                </a:solidFill>
              </a:rPr>
              <a:t>Λούβρου</a:t>
            </a:r>
          </a:p>
          <a:p>
            <a:endParaRPr lang="en-US" dirty="0">
              <a:solidFill>
                <a:schemeClr val="bg1"/>
              </a:solidFill>
            </a:endParaRPr>
          </a:p>
          <a:p>
            <a:endParaRPr lang="en-US" dirty="0">
              <a:solidFill>
                <a:schemeClr val="bg1"/>
              </a:solidFill>
            </a:endParaRPr>
          </a:p>
        </p:txBody>
      </p:sp>
      <p:pic>
        <p:nvPicPr>
          <p:cNvPr id="6" name="Εικόνα 5">
            <a:extLst>
              <a:ext uri="{FF2B5EF4-FFF2-40B4-BE49-F238E27FC236}">
                <a16:creationId xmlns:a16="http://schemas.microsoft.com/office/drawing/2014/main" id="{48090634-D728-4560-8BC6-1262CE6B72B2}"/>
              </a:ext>
            </a:extLst>
          </p:cNvPr>
          <p:cNvPicPr>
            <a:picLocks noChangeAspect="1"/>
          </p:cNvPicPr>
          <p:nvPr/>
        </p:nvPicPr>
        <p:blipFill rotWithShape="1">
          <a:blip r:embed="rId3"/>
          <a:srcRect l="16136" r="20913" b="2"/>
          <a:stretch/>
        </p:blipFill>
        <p:spPr>
          <a:xfrm>
            <a:off x="8421459" y="10"/>
            <a:ext cx="3770541" cy="3428990"/>
          </a:xfrm>
          <a:prstGeom prst="rect">
            <a:avLst/>
          </a:prstGeom>
        </p:spPr>
      </p:pic>
      <p:pic>
        <p:nvPicPr>
          <p:cNvPr id="5" name="Εικόνα 4">
            <a:extLst>
              <a:ext uri="{FF2B5EF4-FFF2-40B4-BE49-F238E27FC236}">
                <a16:creationId xmlns:a16="http://schemas.microsoft.com/office/drawing/2014/main" id="{003101F9-5924-42C3-AD4C-5F5392A305EC}"/>
              </a:ext>
            </a:extLst>
          </p:cNvPr>
          <p:cNvPicPr>
            <a:picLocks noChangeAspect="1"/>
          </p:cNvPicPr>
          <p:nvPr/>
        </p:nvPicPr>
        <p:blipFill rotWithShape="1">
          <a:blip r:embed="rId4"/>
          <a:srcRect l="38848" r="15243"/>
          <a:stretch/>
        </p:blipFill>
        <p:spPr>
          <a:xfrm>
            <a:off x="4650900" y="3431641"/>
            <a:ext cx="3770541" cy="3429000"/>
          </a:xfrm>
          <a:prstGeom prst="rect">
            <a:avLst/>
          </a:prstGeom>
        </p:spPr>
      </p:pic>
      <p:pic>
        <p:nvPicPr>
          <p:cNvPr id="4" name="Εικόνα 3">
            <a:extLst>
              <a:ext uri="{FF2B5EF4-FFF2-40B4-BE49-F238E27FC236}">
                <a16:creationId xmlns:a16="http://schemas.microsoft.com/office/drawing/2014/main" id="{2EC5DC85-88E1-41E7-A1EE-493CA2B97651}"/>
              </a:ext>
            </a:extLst>
          </p:cNvPr>
          <p:cNvPicPr>
            <a:picLocks noChangeAspect="1"/>
          </p:cNvPicPr>
          <p:nvPr/>
        </p:nvPicPr>
        <p:blipFill rotWithShape="1">
          <a:blip r:embed="rId5"/>
          <a:srcRect l="16793" r="17234" b="3"/>
          <a:stretch/>
        </p:blipFill>
        <p:spPr>
          <a:xfrm>
            <a:off x="4650900" y="5"/>
            <a:ext cx="3770541" cy="3429000"/>
          </a:xfrm>
          <a:prstGeom prst="rect">
            <a:avLst/>
          </a:prstGeom>
        </p:spPr>
      </p:pic>
    </p:spTree>
    <p:extLst>
      <p:ext uri="{BB962C8B-B14F-4D97-AF65-F5344CB8AC3E}">
        <p14:creationId xmlns:p14="http://schemas.microsoft.com/office/powerpoint/2010/main" val="611545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7" name="Τίτλος 16">
            <a:extLst>
              <a:ext uri="{FF2B5EF4-FFF2-40B4-BE49-F238E27FC236}">
                <a16:creationId xmlns:a16="http://schemas.microsoft.com/office/drawing/2014/main" id="{41568554-A128-4BD4-A644-738CF5B10DEE}"/>
              </a:ext>
            </a:extLst>
          </p:cNvPr>
          <p:cNvSpPr>
            <a:spLocks noGrp="1"/>
          </p:cNvSpPr>
          <p:nvPr>
            <p:ph type="title"/>
          </p:nvPr>
        </p:nvSpPr>
        <p:spPr>
          <a:xfrm>
            <a:off x="1427161" y="260350"/>
            <a:ext cx="8534401" cy="603250"/>
          </a:xfrm>
        </p:spPr>
        <p:txBody>
          <a:bodyPr>
            <a:normAutofit fontScale="90000"/>
          </a:bodyPr>
          <a:lstStyle/>
          <a:p>
            <a:r>
              <a:rPr lang="el-GR" i="1" dirty="0">
                <a:latin typeface="Cambria" charset="0"/>
                <a:ea typeface="Cambria" charset="0"/>
                <a:cs typeface="Cambria" charset="0"/>
              </a:rPr>
              <a:t>Η Καρυατιδα</a:t>
            </a:r>
            <a:r>
              <a:rPr lang="el-GR" dirty="0"/>
              <a:t>     </a:t>
            </a:r>
          </a:p>
        </p:txBody>
      </p:sp>
      <p:sp>
        <p:nvSpPr>
          <p:cNvPr id="18" name="Θέση κειμένου 17">
            <a:extLst>
              <a:ext uri="{FF2B5EF4-FFF2-40B4-BE49-F238E27FC236}">
                <a16:creationId xmlns:a16="http://schemas.microsoft.com/office/drawing/2014/main" id="{42FFD46B-60C7-461C-8329-BF20F18D54E5}"/>
              </a:ext>
            </a:extLst>
          </p:cNvPr>
          <p:cNvSpPr>
            <a:spLocks noGrp="1"/>
          </p:cNvSpPr>
          <p:nvPr>
            <p:ph type="body" idx="1"/>
          </p:nvPr>
        </p:nvSpPr>
        <p:spPr>
          <a:xfrm>
            <a:off x="817563" y="1314450"/>
            <a:ext cx="7545387" cy="4610100"/>
          </a:xfrm>
        </p:spPr>
        <p:txBody>
          <a:bodyPr>
            <a:normAutofit fontScale="92500" lnSpcReduction="20000"/>
          </a:bodyPr>
          <a:lstStyle/>
          <a:p>
            <a:r>
              <a:rPr lang="el-GR" sz="2200" dirty="0">
                <a:solidFill>
                  <a:schemeClr val="bg1"/>
                </a:solidFill>
                <a:latin typeface="Cambria" charset="0"/>
                <a:ea typeface="Cambria" charset="0"/>
                <a:cs typeface="Cambria" charset="0"/>
              </a:rPr>
              <a:t>Ω απόγονε εσύ, του λίκνου του πολιτισμού, της θαυμαστής πατρίδας, σκυφτός μια μέρα δίχως φως με επισκέφτηκες εδώ, το δρόμο τον μακρύ να μάθεις τον δικό μου. Αναρωτήθηκες λοιπόν πώς χώρια στέκω μοναχή χωρίς τις αδελφές μου;</a:t>
            </a:r>
          </a:p>
          <a:p>
            <a:r>
              <a:rPr lang="el-GR" sz="2200" dirty="0">
                <a:solidFill>
                  <a:schemeClr val="bg1"/>
                </a:solidFill>
                <a:latin typeface="Cambria" charset="0"/>
                <a:ea typeface="Cambria" charset="0"/>
                <a:cs typeface="Cambria" charset="0"/>
              </a:rPr>
              <a:t>Βραχνή φωνή, δάκρυ τραχύ κυλάει στο κορμί μου μιλώντας σε για τον μακρύ τον </a:t>
            </a:r>
            <a:r>
              <a:rPr lang="el-GR" sz="2200">
                <a:solidFill>
                  <a:schemeClr val="bg1"/>
                </a:solidFill>
                <a:latin typeface="Cambria" charset="0"/>
                <a:ea typeface="Cambria" charset="0"/>
                <a:cs typeface="Cambria" charset="0"/>
              </a:rPr>
              <a:t>δρόμο αυτόν </a:t>
            </a:r>
            <a:r>
              <a:rPr lang="el-GR" sz="2200" dirty="0">
                <a:solidFill>
                  <a:schemeClr val="bg1"/>
                </a:solidFill>
                <a:latin typeface="Cambria" charset="0"/>
                <a:ea typeface="Cambria" charset="0"/>
                <a:cs typeface="Cambria" charset="0"/>
              </a:rPr>
              <a:t>της δύσμοιρης ζωής μου!</a:t>
            </a:r>
          </a:p>
          <a:p>
            <a:pPr algn="just"/>
            <a:r>
              <a:rPr lang="el-GR" sz="2200" dirty="0">
                <a:solidFill>
                  <a:schemeClr val="bg1"/>
                </a:solidFill>
                <a:latin typeface="Cambria" charset="0"/>
                <a:ea typeface="Cambria" charset="0"/>
                <a:cs typeface="Cambria" charset="0"/>
              </a:rPr>
              <a:t>Ήταν το βράδυ εκείνο ζοφερό που με άρπαξαν οι βάρβαροι, οι ασεβείς από το σπίτι το δικό μου, που με χώρισαν από τις αδερφές μου, που έσκισαν τις σάρκες μου και στοίχειωσαν την καρδιά μου. </a:t>
            </a:r>
          </a:p>
          <a:p>
            <a:pPr algn="just"/>
            <a:r>
              <a:rPr lang="el-GR" sz="2200" dirty="0">
                <a:solidFill>
                  <a:schemeClr val="bg1"/>
                </a:solidFill>
                <a:latin typeface="Cambria" charset="0"/>
                <a:ea typeface="Cambria" charset="0"/>
                <a:cs typeface="Cambria" charset="0"/>
              </a:rPr>
              <a:t>Το ταξίδι μακρινό προς κρύο τόπο, σκοτεινό, στέρεψε τα δάκρυα και πάγωσε την ψυχή μου……κι όμως η σκέψη του αέναου φωτός, της γαλάζιας θάλασσας, της θύμησης του Περικλή, του Φειδία, της Ασπασίας και των γενναίων της παντοτινής Ελλάδας κρατά ζωντανή την ελπίδα της επιστροφής και της επανένωσης μου.</a:t>
            </a:r>
          </a:p>
          <a:p>
            <a:r>
              <a:rPr lang="el-GR" sz="2200" dirty="0">
                <a:solidFill>
                  <a:schemeClr val="bg1"/>
                </a:solidFill>
                <a:latin typeface="Cambria" charset="0"/>
                <a:ea typeface="Cambria" charset="0"/>
                <a:cs typeface="Cambria" charset="0"/>
              </a:rPr>
              <a:t>Στέκομαι αγέρωχη εδώ σε ξένο τόπο γνωρίζοντας σε όλους τη δόξα των Ελλήνων, την αρπαγή της κόρης …  </a:t>
            </a:r>
          </a:p>
          <a:p>
            <a:endParaRPr lang="el-GR" sz="2200" dirty="0">
              <a:solidFill>
                <a:schemeClr val="bg1"/>
              </a:solidFill>
              <a:latin typeface="Cambria" charset="0"/>
              <a:ea typeface="Cambria" charset="0"/>
              <a:cs typeface="Cambria" charset="0"/>
            </a:endParaRPr>
          </a:p>
        </p:txBody>
      </p:sp>
      <p:pic>
        <p:nvPicPr>
          <p:cNvPr id="19" name="Εικόνα 18">
            <a:extLst>
              <a:ext uri="{FF2B5EF4-FFF2-40B4-BE49-F238E27FC236}">
                <a16:creationId xmlns:a16="http://schemas.microsoft.com/office/drawing/2014/main" id="{ADA7A70E-5EDF-46E5-A5D4-0CE1A23BAC93}"/>
              </a:ext>
            </a:extLst>
          </p:cNvPr>
          <p:cNvPicPr>
            <a:picLocks noChangeAspect="1"/>
          </p:cNvPicPr>
          <p:nvPr/>
        </p:nvPicPr>
        <p:blipFill>
          <a:blip r:embed="rId3"/>
          <a:stretch>
            <a:fillRect/>
          </a:stretch>
        </p:blipFill>
        <p:spPr>
          <a:xfrm>
            <a:off x="8790401" y="1314450"/>
            <a:ext cx="2973388" cy="4610100"/>
          </a:xfrm>
          <a:prstGeom prst="rect">
            <a:avLst/>
          </a:prstGeom>
        </p:spPr>
      </p:pic>
      <p:sp>
        <p:nvSpPr>
          <p:cNvPr id="5" name="Θέση κειμένου 2">
            <a:extLst>
              <a:ext uri="{FF2B5EF4-FFF2-40B4-BE49-F238E27FC236}">
                <a16:creationId xmlns:a16="http://schemas.microsoft.com/office/drawing/2014/main" id="{086C93E8-ED83-440A-9FC0-3847F724BD5B}"/>
              </a:ext>
            </a:extLst>
          </p:cNvPr>
          <p:cNvSpPr txBox="1">
            <a:spLocks/>
          </p:cNvSpPr>
          <p:nvPr/>
        </p:nvSpPr>
        <p:spPr>
          <a:xfrm>
            <a:off x="8649785" y="6102350"/>
            <a:ext cx="3456490" cy="495300"/>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bg2">
                    <a:lumMod val="7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9pPr>
          </a:lstStyle>
          <a:p>
            <a:r>
              <a:rPr lang="el-GR" b="1" dirty="0"/>
              <a:t>Βρετανικό Μουσείο  - Μ. Βρετανία</a:t>
            </a:r>
            <a:r>
              <a:rPr lang="el-GR" dirty="0"/>
              <a:t> </a:t>
            </a:r>
          </a:p>
        </p:txBody>
      </p:sp>
    </p:spTree>
    <p:extLst>
      <p:ext uri="{BB962C8B-B14F-4D97-AF65-F5344CB8AC3E}">
        <p14:creationId xmlns:p14="http://schemas.microsoft.com/office/powerpoint/2010/main" val="49193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54000">
              <a:srgbClr val="70473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EDB66-95A5-4D91-A67E-A234465FD835}"/>
              </a:ext>
            </a:extLst>
          </p:cNvPr>
          <p:cNvSpPr>
            <a:spLocks noGrp="1"/>
          </p:cNvSpPr>
          <p:nvPr>
            <p:ph type="title"/>
          </p:nvPr>
        </p:nvSpPr>
        <p:spPr>
          <a:xfrm>
            <a:off x="5267877" y="301245"/>
            <a:ext cx="6159273" cy="1368529"/>
          </a:xfrm>
        </p:spPr>
        <p:txBody>
          <a:bodyPr vert="horz" lIns="91440" tIns="45720" rIns="91440" bIns="45720" rtlCol="0" anchor="b">
            <a:normAutofit fontScale="90000"/>
          </a:bodyPr>
          <a:lstStyle/>
          <a:p>
            <a:r>
              <a:rPr lang="en-US" sz="4800" dirty="0"/>
              <a:t> </a:t>
            </a:r>
            <a:r>
              <a:rPr lang="el-GR" sz="4800" i="1" dirty="0">
                <a:latin typeface="Cambria" charset="0"/>
                <a:ea typeface="Cambria" charset="0"/>
                <a:cs typeface="Cambria" charset="0"/>
              </a:rPr>
              <a:t>Η Αφροδιτη της μηλου</a:t>
            </a:r>
            <a:r>
              <a:rPr lang="en-US" sz="4800" i="1" dirty="0">
                <a:latin typeface="Cambria" charset="0"/>
                <a:ea typeface="Cambria" charset="0"/>
                <a:cs typeface="Cambria" charset="0"/>
              </a:rPr>
              <a:t>  </a:t>
            </a:r>
          </a:p>
        </p:txBody>
      </p:sp>
      <p:sp>
        <p:nvSpPr>
          <p:cNvPr id="3" name="Θέση κειμένου 2">
            <a:extLst>
              <a:ext uri="{FF2B5EF4-FFF2-40B4-BE49-F238E27FC236}">
                <a16:creationId xmlns:a16="http://schemas.microsoft.com/office/drawing/2014/main" id="{2F5A56A4-5716-47CD-8684-4FB007FF2609}"/>
              </a:ext>
            </a:extLst>
          </p:cNvPr>
          <p:cNvSpPr>
            <a:spLocks noGrp="1"/>
          </p:cNvSpPr>
          <p:nvPr>
            <p:ph type="body" idx="1"/>
          </p:nvPr>
        </p:nvSpPr>
        <p:spPr>
          <a:xfrm>
            <a:off x="5169768" y="2087218"/>
            <a:ext cx="6167930" cy="4382420"/>
          </a:xfrm>
        </p:spPr>
        <p:txBody>
          <a:bodyPr vert="horz" lIns="91440" tIns="45720" rIns="91440" bIns="45720" rtlCol="0" anchor="t">
            <a:noAutofit/>
          </a:bodyPr>
          <a:lstStyle/>
          <a:p>
            <a:pPr>
              <a:lnSpc>
                <a:spcPct val="90000"/>
              </a:lnSpc>
            </a:pPr>
            <a:r>
              <a:rPr lang="el-GR" dirty="0">
                <a:latin typeface="Cambria" charset="0"/>
                <a:ea typeface="Cambria" charset="0"/>
                <a:cs typeface="Cambria" charset="0"/>
              </a:rPr>
              <a:t>Ακούγοντας τον πόνο της μια άλλη ξενιτεμένη κόρη ξεσπά…</a:t>
            </a:r>
          </a:p>
          <a:p>
            <a:pPr>
              <a:lnSpc>
                <a:spcPct val="90000"/>
              </a:lnSpc>
            </a:pPr>
            <a:r>
              <a:rPr lang="el-GR" dirty="0">
                <a:latin typeface="Cambria" charset="0"/>
                <a:ea typeface="Cambria" charset="0"/>
                <a:cs typeface="Cambria" charset="0"/>
              </a:rPr>
              <a:t>Τα δύσκολα χρόνια της σκλαβιάς όταν ο ελληνισμός αγκομαχούσε,  αυτοί, οι ξένοι, με κομμάτιασαν τραβώντας με δυνατά από τα χέρια τα ελληνικά που με κράταγαν σφικτά να μην με βεβηλώσουν, οι ξένοι, οι αδηφάγοι, τα αρπακτικά τα όρνια.</a:t>
            </a:r>
          </a:p>
          <a:p>
            <a:pPr>
              <a:lnSpc>
                <a:spcPct val="90000"/>
              </a:lnSpc>
            </a:pPr>
            <a:r>
              <a:rPr lang="el-GR" dirty="0">
                <a:latin typeface="Cambria" charset="0"/>
                <a:ea typeface="Cambria" charset="0"/>
                <a:cs typeface="Cambria" charset="0"/>
              </a:rPr>
              <a:t>Την πατρίδα τώρα δε θα την ξαναδώ, τον ήλιο και το φως μας, μα εδώ θα στέκομαι στητά σε κρύα χώρα, την ομορφιά να δείχνω, το κάλος το αιώνιο της Ελλάδας κόρη…. </a:t>
            </a:r>
          </a:p>
          <a:p>
            <a:pPr>
              <a:lnSpc>
                <a:spcPct val="90000"/>
              </a:lnSpc>
            </a:pPr>
            <a:endParaRPr lang="en-US" dirty="0">
              <a:latin typeface="Cambria" charset="0"/>
              <a:ea typeface="Cambria" charset="0"/>
              <a:cs typeface="Cambria" charset="0"/>
            </a:endParaRPr>
          </a:p>
        </p:txBody>
      </p:sp>
      <p:pic>
        <p:nvPicPr>
          <p:cNvPr id="4" name="Εικόνα 3">
            <a:extLst>
              <a:ext uri="{FF2B5EF4-FFF2-40B4-BE49-F238E27FC236}">
                <a16:creationId xmlns:a16="http://schemas.microsoft.com/office/drawing/2014/main" id="{E0EC9B87-09C0-4A44-9396-3B79F10D0CAD}"/>
              </a:ext>
            </a:extLst>
          </p:cNvPr>
          <p:cNvPicPr>
            <a:picLocks noChangeAspect="1"/>
          </p:cNvPicPr>
          <p:nvPr/>
        </p:nvPicPr>
        <p:blipFill rotWithShape="1">
          <a:blip r:embed="rId2"/>
          <a:srcRect r="1" b="21292"/>
          <a:stretch/>
        </p:blipFill>
        <p:spPr>
          <a:xfrm>
            <a:off x="20" y="10"/>
            <a:ext cx="4639713" cy="6315065"/>
          </a:xfrm>
          <a:prstGeom prst="rect">
            <a:avLst/>
          </a:prstGeom>
          <a:effectLst>
            <a:innerShdw blurRad="57150" dist="38100" dir="14460000">
              <a:prstClr val="black">
                <a:alpha val="70000"/>
              </a:prstClr>
            </a:innerShdw>
          </a:effectLst>
        </p:spPr>
      </p:pic>
      <p:sp>
        <p:nvSpPr>
          <p:cNvPr id="5" name="Θέση κειμένου 2">
            <a:extLst>
              <a:ext uri="{FF2B5EF4-FFF2-40B4-BE49-F238E27FC236}">
                <a16:creationId xmlns:a16="http://schemas.microsoft.com/office/drawing/2014/main" id="{E85A70C2-1776-410B-B660-9CE6AD89CAF6}"/>
              </a:ext>
            </a:extLst>
          </p:cNvPr>
          <p:cNvSpPr txBox="1">
            <a:spLocks/>
          </p:cNvSpPr>
          <p:nvPr/>
        </p:nvSpPr>
        <p:spPr>
          <a:xfrm>
            <a:off x="152400" y="6315075"/>
            <a:ext cx="4639713" cy="49530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bg2">
                    <a:lumMod val="7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9pPr>
          </a:lstStyle>
          <a:p>
            <a:r>
              <a:rPr lang="el-GR" b="1" dirty="0">
                <a:solidFill>
                  <a:schemeClr val="tx1"/>
                </a:solidFill>
              </a:rPr>
              <a:t>Μουσείο  Λούβρου - Γαλλία</a:t>
            </a:r>
          </a:p>
        </p:txBody>
      </p:sp>
    </p:spTree>
    <p:extLst>
      <p:ext uri="{BB962C8B-B14F-4D97-AF65-F5344CB8AC3E}">
        <p14:creationId xmlns:p14="http://schemas.microsoft.com/office/powerpoint/2010/main" val="1254860279"/>
      </p:ext>
    </p:extLst>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30878C-8846-4AD2-901C-50B6C78B938D}"/>
              </a:ext>
            </a:extLst>
          </p:cNvPr>
          <p:cNvSpPr>
            <a:spLocks noGrp="1"/>
          </p:cNvSpPr>
          <p:nvPr>
            <p:ph type="title"/>
          </p:nvPr>
        </p:nvSpPr>
        <p:spPr>
          <a:xfrm>
            <a:off x="684213" y="363330"/>
            <a:ext cx="5307013" cy="776357"/>
          </a:xfrm>
        </p:spPr>
        <p:txBody>
          <a:bodyPr>
            <a:normAutofit fontScale="90000"/>
          </a:bodyPr>
          <a:lstStyle/>
          <a:p>
            <a:r>
              <a:rPr lang="el-GR" i="1" dirty="0">
                <a:latin typeface="Cambria" charset="0"/>
                <a:ea typeface="Cambria" charset="0"/>
                <a:cs typeface="Cambria" charset="0"/>
              </a:rPr>
              <a:t>Το δαχτυλιδι  </a:t>
            </a:r>
          </a:p>
        </p:txBody>
      </p:sp>
      <p:sp>
        <p:nvSpPr>
          <p:cNvPr id="3" name="Θέση κειμένου 2">
            <a:extLst>
              <a:ext uri="{FF2B5EF4-FFF2-40B4-BE49-F238E27FC236}">
                <a16:creationId xmlns:a16="http://schemas.microsoft.com/office/drawing/2014/main" id="{B3419C06-3CDB-4E06-BBF1-A78E1F122A77}"/>
              </a:ext>
            </a:extLst>
          </p:cNvPr>
          <p:cNvSpPr>
            <a:spLocks noGrp="1"/>
          </p:cNvSpPr>
          <p:nvPr>
            <p:ph type="body" idx="1"/>
          </p:nvPr>
        </p:nvSpPr>
        <p:spPr>
          <a:xfrm>
            <a:off x="684213" y="1643270"/>
            <a:ext cx="8534400" cy="4351130"/>
          </a:xfrm>
        </p:spPr>
        <p:txBody>
          <a:bodyPr>
            <a:noAutofit/>
          </a:bodyPr>
          <a:lstStyle/>
          <a:p>
            <a:r>
              <a:rPr lang="el-GR" sz="2400" dirty="0">
                <a:latin typeface="Cambria" charset="0"/>
                <a:ea typeface="Cambria" charset="0"/>
                <a:cs typeface="Cambria" charset="0"/>
              </a:rPr>
              <a:t>Κόρες μακρινές ξενιτεμένες….Κόρες της γης και του ουρανού…Κόρες της θάλασσας…Κόρες της Ελλάδας!!! Μη θρηνείτε….η θέση σας παρέμεινε κενή, βουβή… και εγώ εδώ… στα πάτρια εδάφη, σας περιμένω καρτερικά… τα δάκτυλα τα πλουμιστά να αγκαλιάσω πάλι, να σας στολίσω όπως σας αξίζει…Ο κύρης μου με σκάλισε για να κοσμώ γυναίκες όμορφες, γλυκές, σπουδαίου γένους κόρες. </a:t>
            </a:r>
          </a:p>
          <a:p>
            <a:endParaRPr lang="el-GR" sz="2400" dirty="0"/>
          </a:p>
        </p:txBody>
      </p:sp>
      <p:pic>
        <p:nvPicPr>
          <p:cNvPr id="4" name="Εικόνα 3">
            <a:extLst>
              <a:ext uri="{FF2B5EF4-FFF2-40B4-BE49-F238E27FC236}">
                <a16:creationId xmlns:a16="http://schemas.microsoft.com/office/drawing/2014/main" id="{B4BA71DA-1FD1-4398-A2E8-AF88F6686B1B}"/>
              </a:ext>
            </a:extLst>
          </p:cNvPr>
          <p:cNvPicPr>
            <a:picLocks noChangeAspect="1"/>
          </p:cNvPicPr>
          <p:nvPr/>
        </p:nvPicPr>
        <p:blipFill>
          <a:blip r:embed="rId2"/>
          <a:stretch>
            <a:fillRect/>
          </a:stretch>
        </p:blipFill>
        <p:spPr>
          <a:xfrm>
            <a:off x="9115865" y="1225118"/>
            <a:ext cx="2883877" cy="5024762"/>
          </a:xfrm>
          <a:prstGeom prst="rect">
            <a:avLst/>
          </a:prstGeom>
        </p:spPr>
      </p:pic>
      <p:sp>
        <p:nvSpPr>
          <p:cNvPr id="5" name="Θέση κειμένου 2">
            <a:extLst>
              <a:ext uri="{FF2B5EF4-FFF2-40B4-BE49-F238E27FC236}">
                <a16:creationId xmlns:a16="http://schemas.microsoft.com/office/drawing/2014/main" id="{74052670-456B-403D-A11E-A781DA2AA90F}"/>
              </a:ext>
            </a:extLst>
          </p:cNvPr>
          <p:cNvSpPr txBox="1">
            <a:spLocks/>
          </p:cNvSpPr>
          <p:nvPr/>
        </p:nvSpPr>
        <p:spPr>
          <a:xfrm>
            <a:off x="8810625" y="6362700"/>
            <a:ext cx="4639713" cy="49530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bg2">
                    <a:lumMod val="7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9pPr>
          </a:lstStyle>
          <a:p>
            <a:r>
              <a:rPr lang="el-GR" b="1" dirty="0">
                <a:solidFill>
                  <a:schemeClr val="tx1"/>
                </a:solidFill>
              </a:rPr>
              <a:t>Μουσείο  Ακρόπολης - Ελλάς</a:t>
            </a:r>
          </a:p>
        </p:txBody>
      </p:sp>
    </p:spTree>
    <p:extLst>
      <p:ext uri="{BB962C8B-B14F-4D97-AF65-F5344CB8AC3E}">
        <p14:creationId xmlns:p14="http://schemas.microsoft.com/office/powerpoint/2010/main" val="3708646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B43C86-444A-43AF-81B1-1AD45153C8BA}"/>
              </a:ext>
            </a:extLst>
          </p:cNvPr>
          <p:cNvSpPr>
            <a:spLocks noGrp="1"/>
          </p:cNvSpPr>
          <p:nvPr>
            <p:ph type="title"/>
          </p:nvPr>
        </p:nvSpPr>
        <p:spPr>
          <a:xfrm>
            <a:off x="580518" y="236085"/>
            <a:ext cx="10058400" cy="988255"/>
          </a:xfrm>
        </p:spPr>
        <p:txBody>
          <a:bodyPr/>
          <a:lstStyle/>
          <a:p>
            <a:pPr algn="ctr"/>
            <a:r>
              <a:rPr lang="el-GR" dirty="0"/>
              <a:t> το αλογο του παρθενωνα</a:t>
            </a:r>
          </a:p>
        </p:txBody>
      </p:sp>
      <p:sp>
        <p:nvSpPr>
          <p:cNvPr id="3" name="Θέση κειμένου 2">
            <a:extLst>
              <a:ext uri="{FF2B5EF4-FFF2-40B4-BE49-F238E27FC236}">
                <a16:creationId xmlns:a16="http://schemas.microsoft.com/office/drawing/2014/main" id="{DC464543-D292-4DF1-B0EA-9E88645CFFF8}"/>
              </a:ext>
            </a:extLst>
          </p:cNvPr>
          <p:cNvSpPr>
            <a:spLocks noGrp="1"/>
          </p:cNvSpPr>
          <p:nvPr>
            <p:ph type="body" idx="1"/>
          </p:nvPr>
        </p:nvSpPr>
        <p:spPr>
          <a:xfrm>
            <a:off x="490400" y="2156725"/>
            <a:ext cx="8178435" cy="3819380"/>
          </a:xfrm>
        </p:spPr>
        <p:txBody>
          <a:bodyPr>
            <a:noAutofit/>
          </a:bodyPr>
          <a:lstStyle/>
          <a:p>
            <a:r>
              <a:rPr lang="el-GR" sz="2400" dirty="0">
                <a:solidFill>
                  <a:schemeClr val="tx1"/>
                </a:solidFill>
                <a:latin typeface="Cambria" charset="0"/>
                <a:ea typeface="Cambria" charset="0"/>
                <a:cs typeface="Cambria" charset="0"/>
              </a:rPr>
              <a:t>Κόρη υποφέρω και εγώ, ξέρω το συναίσθημα να νοσταλγείς το σπίτι, τόσα χρόνια μακριά από την πατρίδα μας, ξινόπικρο ποτό η αναμονή……… </a:t>
            </a:r>
          </a:p>
          <a:p>
            <a:r>
              <a:rPr lang="el-GR" sz="2400" dirty="0">
                <a:solidFill>
                  <a:schemeClr val="tx1"/>
                </a:solidFill>
                <a:latin typeface="Cambria" charset="0"/>
                <a:ea typeface="Cambria" charset="0"/>
                <a:cs typeface="Cambria" charset="0"/>
              </a:rPr>
              <a:t>Τον Ιούλη εκείνο τον στερνό περήφανα στεκόμουν σιμά στην κόρη τη Θεά, στόλιζα Παρθενώνα! Μα τώρα εδώ με κόλλησαν σε άχαρο λοστάρι.</a:t>
            </a:r>
          </a:p>
          <a:p>
            <a:r>
              <a:rPr lang="el-GR" sz="2400" dirty="0">
                <a:solidFill>
                  <a:schemeClr val="tx1"/>
                </a:solidFill>
                <a:latin typeface="Cambria" charset="0"/>
                <a:ea typeface="Cambria" charset="0"/>
                <a:cs typeface="Cambria" charset="0"/>
              </a:rPr>
              <a:t>Είκοσι χρόνια μοναχά πριν η λευτεριά ανθίσει, οι βάνδαλοι το σύλησαν το αιώνιο μνημείο, τη μέγα ύβρη έπραξαν απέναντι στο Θείο! </a:t>
            </a:r>
          </a:p>
          <a:p>
            <a:r>
              <a:rPr lang="el-GR" sz="2400" dirty="0">
                <a:solidFill>
                  <a:schemeClr val="tx1"/>
                </a:solidFill>
                <a:latin typeface="Cambria" charset="0"/>
                <a:ea typeface="Cambria" charset="0"/>
                <a:cs typeface="Cambria" charset="0"/>
              </a:rPr>
              <a:t>Ξένοι περνάνε δίπλα μου, κοιτάνε, με θαυμάζουν, χωρίς κανένας τους να νιώθει τον πόνο της ψυχής μου, της μαύρης ξενιτιάς, της άχαρης νέας πατρίδας. Απέλπιδη η επιστροφή, κώνειο της ψυχής μου… </a:t>
            </a:r>
          </a:p>
          <a:p>
            <a:r>
              <a:rPr lang="el-GR" sz="2400" dirty="0">
                <a:solidFill>
                  <a:schemeClr val="tx1"/>
                </a:solidFill>
                <a:latin typeface="Cambria" charset="0"/>
                <a:ea typeface="Cambria" charset="0"/>
                <a:cs typeface="Cambria" charset="0"/>
              </a:rPr>
              <a:t>Ω κόρη θαυμαστή! Ελλάδας το στολίδι! </a:t>
            </a:r>
          </a:p>
        </p:txBody>
      </p:sp>
      <p:pic>
        <p:nvPicPr>
          <p:cNvPr id="4" name="Εικόνα 3"/>
          <p:cNvPicPr>
            <a:picLocks noChangeAspect="1"/>
          </p:cNvPicPr>
          <p:nvPr/>
        </p:nvPicPr>
        <p:blipFill>
          <a:blip r:embed="rId3"/>
          <a:stretch>
            <a:fillRect/>
          </a:stretch>
        </p:blipFill>
        <p:spPr>
          <a:xfrm>
            <a:off x="8668835" y="1864553"/>
            <a:ext cx="3523165" cy="4403725"/>
          </a:xfrm>
          <a:prstGeom prst="rect">
            <a:avLst/>
          </a:prstGeom>
        </p:spPr>
      </p:pic>
      <p:sp>
        <p:nvSpPr>
          <p:cNvPr id="5" name="Θέση κειμένου 2">
            <a:extLst>
              <a:ext uri="{FF2B5EF4-FFF2-40B4-BE49-F238E27FC236}">
                <a16:creationId xmlns:a16="http://schemas.microsoft.com/office/drawing/2014/main" id="{D060A95D-F7A2-4D20-BB2B-CDE0F878C6D6}"/>
              </a:ext>
            </a:extLst>
          </p:cNvPr>
          <p:cNvSpPr txBox="1">
            <a:spLocks/>
          </p:cNvSpPr>
          <p:nvPr/>
        </p:nvSpPr>
        <p:spPr>
          <a:xfrm>
            <a:off x="8668835" y="6211125"/>
            <a:ext cx="3456490" cy="495300"/>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bg2">
                    <a:lumMod val="7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9pPr>
          </a:lstStyle>
          <a:p>
            <a:r>
              <a:rPr lang="el-GR" b="1" dirty="0">
                <a:solidFill>
                  <a:schemeClr val="tx1"/>
                </a:solidFill>
              </a:rPr>
              <a:t>Βρετανικό Μουσείο  - Μ. Βρετανία </a:t>
            </a:r>
          </a:p>
        </p:txBody>
      </p:sp>
    </p:spTree>
    <p:extLst>
      <p:ext uri="{BB962C8B-B14F-4D97-AF65-F5344CB8AC3E}">
        <p14:creationId xmlns:p14="http://schemas.microsoft.com/office/powerpoint/2010/main" val="1185447862"/>
      </p:ext>
    </p:extLst>
  </p:cSld>
  <p:clrMapOvr>
    <a:masterClrMapping/>
  </p:clrMapOvr>
  <mc:AlternateContent xmlns:mc="http://schemas.openxmlformats.org/markup-compatibility/2006" xmlns:p14="http://schemas.microsoft.com/office/powerpoint/2010/main">
    <mc:Choice Requires="p14">
      <p:transition spd="slow" p14:dur="6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4AF006-287D-4802-859B-543FF7F40BBC}"/>
              </a:ext>
            </a:extLst>
          </p:cNvPr>
          <p:cNvSpPr>
            <a:spLocks noGrp="1"/>
          </p:cNvSpPr>
          <p:nvPr>
            <p:ph type="title"/>
          </p:nvPr>
        </p:nvSpPr>
        <p:spPr>
          <a:xfrm>
            <a:off x="551692" y="271499"/>
            <a:ext cx="10058400" cy="952355"/>
          </a:xfrm>
        </p:spPr>
        <p:txBody>
          <a:bodyPr/>
          <a:lstStyle/>
          <a:p>
            <a:pPr algn="ctr"/>
            <a:r>
              <a:rPr lang="el-GR" dirty="0"/>
              <a:t>  </a:t>
            </a:r>
            <a:r>
              <a:rPr lang="el-GR" dirty="0">
                <a:latin typeface="Cambria" charset="0"/>
                <a:ea typeface="Cambria" charset="0"/>
                <a:cs typeface="Cambria" charset="0"/>
              </a:rPr>
              <a:t>το</a:t>
            </a:r>
            <a:r>
              <a:rPr lang="el-GR" dirty="0"/>
              <a:t> </a:t>
            </a:r>
            <a:r>
              <a:rPr lang="el-GR" dirty="0">
                <a:latin typeface="Cambria" charset="0"/>
                <a:ea typeface="Cambria" charset="0"/>
                <a:cs typeface="Cambria" charset="0"/>
              </a:rPr>
              <a:t>ΟΠΛΟ </a:t>
            </a:r>
            <a:r>
              <a:rPr lang="el-GR" dirty="0"/>
              <a:t>    </a:t>
            </a:r>
          </a:p>
        </p:txBody>
      </p:sp>
      <p:sp>
        <p:nvSpPr>
          <p:cNvPr id="3" name="Θέση κειμένου 2">
            <a:extLst>
              <a:ext uri="{FF2B5EF4-FFF2-40B4-BE49-F238E27FC236}">
                <a16:creationId xmlns:a16="http://schemas.microsoft.com/office/drawing/2014/main" id="{835434F8-DC3E-4EA2-8172-7962EA713BA4}"/>
              </a:ext>
            </a:extLst>
          </p:cNvPr>
          <p:cNvSpPr>
            <a:spLocks noGrp="1"/>
          </p:cNvSpPr>
          <p:nvPr>
            <p:ph type="body" idx="1"/>
          </p:nvPr>
        </p:nvSpPr>
        <p:spPr>
          <a:xfrm>
            <a:off x="551692" y="1349406"/>
            <a:ext cx="8091315" cy="4760917"/>
          </a:xfrm>
        </p:spPr>
        <p:txBody>
          <a:bodyPr>
            <a:noAutofit/>
          </a:bodyPr>
          <a:lstStyle/>
          <a:p>
            <a:r>
              <a:rPr lang="el-GR" sz="2400" dirty="0">
                <a:solidFill>
                  <a:schemeClr val="tx1"/>
                </a:solidFill>
                <a:latin typeface="Cambria" charset="0"/>
                <a:ea typeface="Cambria" charset="0"/>
                <a:cs typeface="Cambria" charset="0"/>
              </a:rPr>
              <a:t>Σπλάχνα της γλυκιάς πατρίδας εκεί μακριά στα ξένα, ακούστε  με… </a:t>
            </a:r>
          </a:p>
          <a:p>
            <a:r>
              <a:rPr lang="el-GR" sz="2400" dirty="0">
                <a:solidFill>
                  <a:schemeClr val="tx1"/>
                </a:solidFill>
                <a:latin typeface="Cambria" charset="0"/>
                <a:ea typeface="Cambria" charset="0"/>
                <a:cs typeface="Cambria" charset="0"/>
              </a:rPr>
              <a:t>Όσο παλιό και γέρικο κι ας είναι το κορμί μου, όσες μάχες και αν έδωσα για τούτη την πατρίδα, την λευτεριά  ποτίζοντας με αίμα τιμημένο, όταν εσείς θα έρθετε, γιατί θα έρθετε το ξέρω,</a:t>
            </a:r>
          </a:p>
          <a:p>
            <a:r>
              <a:rPr lang="el-GR" sz="2400" dirty="0">
                <a:solidFill>
                  <a:schemeClr val="tx1"/>
                </a:solidFill>
                <a:latin typeface="Cambria" charset="0"/>
                <a:ea typeface="Cambria" charset="0"/>
                <a:cs typeface="Cambria" charset="0"/>
              </a:rPr>
              <a:t>όρκο βαρύ σας δίνω, </a:t>
            </a:r>
          </a:p>
          <a:p>
            <a:r>
              <a:rPr lang="el-GR" sz="2400" dirty="0">
                <a:solidFill>
                  <a:schemeClr val="tx1"/>
                </a:solidFill>
                <a:latin typeface="Cambria" charset="0"/>
                <a:ea typeface="Cambria" charset="0"/>
                <a:cs typeface="Cambria" charset="0"/>
              </a:rPr>
              <a:t>ποτέ χέρια βέβηλα δεν θα σας ξαναγγίξουν…. τον ουρανό, τη θάλασσα, τη γη μας την σπουδαία θα προστατεύω πάντοτε, ω αιώνια Ελλάδα! </a:t>
            </a:r>
          </a:p>
          <a:p>
            <a:endParaRPr lang="el-GR" sz="2400" dirty="0">
              <a:solidFill>
                <a:schemeClr val="tx1"/>
              </a:solidFill>
              <a:latin typeface="Cambria" charset="0"/>
              <a:ea typeface="Cambria" charset="0"/>
              <a:cs typeface="Cambria" charset="0"/>
            </a:endParaRPr>
          </a:p>
        </p:txBody>
      </p:sp>
      <p:pic>
        <p:nvPicPr>
          <p:cNvPr id="5" name="Εικόνα 4">
            <a:extLst>
              <a:ext uri="{FF2B5EF4-FFF2-40B4-BE49-F238E27FC236}">
                <a16:creationId xmlns:a16="http://schemas.microsoft.com/office/drawing/2014/main" id="{B46639ED-2F50-4D6F-9B89-882CD87AD9EF}"/>
              </a:ext>
            </a:extLst>
          </p:cNvPr>
          <p:cNvPicPr>
            <a:picLocks noChangeAspect="1"/>
          </p:cNvPicPr>
          <p:nvPr/>
        </p:nvPicPr>
        <p:blipFill>
          <a:blip r:embed="rId3"/>
          <a:stretch>
            <a:fillRect/>
          </a:stretch>
        </p:blipFill>
        <p:spPr>
          <a:xfrm>
            <a:off x="8950463" y="1834806"/>
            <a:ext cx="3048000" cy="4275517"/>
          </a:xfrm>
          <a:prstGeom prst="rect">
            <a:avLst/>
          </a:prstGeom>
        </p:spPr>
      </p:pic>
      <p:sp>
        <p:nvSpPr>
          <p:cNvPr id="6" name="Θέση κειμένου 2">
            <a:extLst>
              <a:ext uri="{FF2B5EF4-FFF2-40B4-BE49-F238E27FC236}">
                <a16:creationId xmlns:a16="http://schemas.microsoft.com/office/drawing/2014/main" id="{9E1F9AE1-FBEE-4451-B4F8-DA38210C850D}"/>
              </a:ext>
            </a:extLst>
          </p:cNvPr>
          <p:cNvSpPr txBox="1">
            <a:spLocks/>
          </p:cNvSpPr>
          <p:nvPr/>
        </p:nvSpPr>
        <p:spPr>
          <a:xfrm>
            <a:off x="8810625" y="6362700"/>
            <a:ext cx="3381375" cy="49530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bg2">
                    <a:lumMod val="7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9pPr>
          </a:lstStyle>
          <a:p>
            <a:r>
              <a:rPr lang="el-GR" b="1" dirty="0">
                <a:solidFill>
                  <a:schemeClr val="tx1"/>
                </a:solidFill>
              </a:rPr>
              <a:t>Πολεμικό Μουσείο  -  Ελλάς</a:t>
            </a:r>
          </a:p>
        </p:txBody>
      </p:sp>
    </p:spTree>
    <p:extLst>
      <p:ext uri="{BB962C8B-B14F-4D97-AF65-F5344CB8AC3E}">
        <p14:creationId xmlns:p14="http://schemas.microsoft.com/office/powerpoint/2010/main" val="3581314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Εικόνα 7" descr="Εικόνα που περιέχει ουρανός, σημαία&#10;&#10;Περιγραφή που δημιουργήθηκε αυτόματα">
            <a:extLst>
              <a:ext uri="{FF2B5EF4-FFF2-40B4-BE49-F238E27FC236}">
                <a16:creationId xmlns:a16="http://schemas.microsoft.com/office/drawing/2014/main" id="{12EADB42-8D69-45A5-888A-2901736C9C35}"/>
              </a:ext>
            </a:extLst>
          </p:cNvPr>
          <p:cNvPicPr>
            <a:picLocks noChangeAspect="1"/>
          </p:cNvPicPr>
          <p:nvPr/>
        </p:nvPicPr>
        <p:blipFill rotWithShape="1">
          <a:blip r:embed="rId2">
            <a:extLst>
              <a:ext uri="{28A0092B-C50C-407E-A947-70E740481C1C}">
                <a14:useLocalDpi xmlns:a14="http://schemas.microsoft.com/office/drawing/2010/main" val="0"/>
              </a:ext>
            </a:extLst>
          </a:blip>
          <a:srcRect b="17583"/>
          <a:stretch/>
        </p:blipFill>
        <p:spPr>
          <a:xfrm>
            <a:off x="-894522" y="0"/>
            <a:ext cx="13086522" cy="6898630"/>
          </a:xfrm>
          <a:prstGeom prst="rect">
            <a:avLst/>
          </a:prstGeom>
        </p:spPr>
      </p:pic>
      <p:sp>
        <p:nvSpPr>
          <p:cNvPr id="2" name="Τίτλος 1">
            <a:extLst>
              <a:ext uri="{FF2B5EF4-FFF2-40B4-BE49-F238E27FC236}">
                <a16:creationId xmlns:a16="http://schemas.microsoft.com/office/drawing/2014/main" id="{873EBED3-4EB7-46A2-94FB-7E073A15BFB9}"/>
              </a:ext>
            </a:extLst>
          </p:cNvPr>
          <p:cNvSpPr>
            <a:spLocks noGrp="1"/>
          </p:cNvSpPr>
          <p:nvPr>
            <p:ph type="title"/>
          </p:nvPr>
        </p:nvSpPr>
        <p:spPr>
          <a:xfrm>
            <a:off x="4681331" y="6286361"/>
            <a:ext cx="7184266" cy="542926"/>
          </a:xfrm>
          <a:solidFill>
            <a:schemeClr val="bg1">
              <a:alpha val="60000"/>
            </a:schemeClr>
          </a:solidFill>
          <a:ln w="38100" cap="sq">
            <a:solidFill>
              <a:schemeClr val="tx1"/>
            </a:solidFill>
            <a:miter lim="800000"/>
          </a:ln>
        </p:spPr>
        <p:txBody>
          <a:bodyPr vert="horz" lIns="274320" tIns="182880" rIns="274320" bIns="182880" rtlCol="0" anchor="ctr" anchorCtr="1">
            <a:normAutofit fontScale="90000"/>
          </a:bodyPr>
          <a:lstStyle/>
          <a:p>
            <a:pPr algn="ctr"/>
            <a:r>
              <a:rPr lang="en-US" sz="3800" dirty="0">
                <a:solidFill>
                  <a:schemeClr val="tx1"/>
                </a:solidFill>
              </a:rPr>
              <a:t> σας </a:t>
            </a:r>
            <a:r>
              <a:rPr lang="el-GR" sz="3800" dirty="0" err="1">
                <a:solidFill>
                  <a:schemeClr val="tx1"/>
                </a:solidFill>
              </a:rPr>
              <a:t>περιμενουμε</a:t>
            </a:r>
            <a:r>
              <a:rPr lang="en-US" sz="3800" dirty="0">
                <a:solidFill>
                  <a:schemeClr val="tx1"/>
                </a:solidFill>
              </a:rPr>
              <a:t>……</a:t>
            </a:r>
          </a:p>
        </p:txBody>
      </p:sp>
      <p:sp>
        <p:nvSpPr>
          <p:cNvPr id="4" name="Θέση κειμένου 2">
            <a:extLst>
              <a:ext uri="{FF2B5EF4-FFF2-40B4-BE49-F238E27FC236}">
                <a16:creationId xmlns:a16="http://schemas.microsoft.com/office/drawing/2014/main" id="{9D63C6DC-9E79-4DC7-8A51-C10FD8DE48A6}"/>
              </a:ext>
            </a:extLst>
          </p:cNvPr>
          <p:cNvSpPr txBox="1">
            <a:spLocks/>
          </p:cNvSpPr>
          <p:nvPr/>
        </p:nvSpPr>
        <p:spPr>
          <a:xfrm>
            <a:off x="684213" y="4114800"/>
            <a:ext cx="4430712" cy="54292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bg2">
                    <a:lumMod val="7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400" kern="1200" baseline="0">
                <a:solidFill>
                  <a:schemeClr val="tx1">
                    <a:tint val="75000"/>
                  </a:schemeClr>
                </a:solidFill>
                <a:latin typeface="+mn-lt"/>
                <a:ea typeface="+mn-ea"/>
                <a:cs typeface="+mn-cs"/>
              </a:defRPr>
            </a:lvl9pPr>
          </a:lstStyle>
          <a:p>
            <a:endParaRPr lang="el-GR" dirty="0"/>
          </a:p>
        </p:txBody>
      </p:sp>
    </p:spTree>
    <p:extLst>
      <p:ext uri="{BB962C8B-B14F-4D97-AF65-F5344CB8AC3E}">
        <p14:creationId xmlns:p14="http://schemas.microsoft.com/office/powerpoint/2010/main" val="689844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Δέμα">
  <a:themeElements>
    <a:clrScheme name="Δέμα">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Δέμ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έμα">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685</Words>
  <Application>Microsoft Office PowerPoint</Application>
  <PresentationFormat>Ευρεία οθόνη</PresentationFormat>
  <Paragraphs>35</Paragraphs>
  <Slides>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Calibri</vt:lpstr>
      <vt:lpstr>Cambria</vt:lpstr>
      <vt:lpstr>Corbel</vt:lpstr>
      <vt:lpstr>Gill Sans MT</vt:lpstr>
      <vt:lpstr>Δέμα</vt:lpstr>
      <vt:lpstr>        ΕΡΓΑΣΙΑ ΣΤΗ ΓΛΩΣΣΑ      «Η ιστορια των εκθεματων»    ομαδα εργασιασ: Παπαδελλη Σοφια, Πατρακη Ανθη, Μελιδη Ελλη Υφαντη Κατερινα, Μαρινος Χαραλαμπος-Χαριτων     Καθηγητρια: Μαλλιαριδη Αγγελικη Ά Γυμνασιου Τμημα: Α4</vt:lpstr>
      <vt:lpstr>Τα εκθεματα αφηγουνται…./διαλεγονται… </vt:lpstr>
      <vt:lpstr>Η Καρυατιδα     </vt:lpstr>
      <vt:lpstr> Η Αφροδιτη της μηλου  </vt:lpstr>
      <vt:lpstr>Το δαχτυλιδι  </vt:lpstr>
      <vt:lpstr> το αλογο του παρθενωνα</vt:lpstr>
      <vt:lpstr>  το ΟΠΛΟ     </vt:lpstr>
      <vt:lpstr> σας περιμενουμε……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ΣΤΗ ΓΛΩΣΣΑ      «Η ιστορια των εκθεματων»    ομαδα εργασιασ: Παπαδελλη Σοφια, Πατρακη Ανθη, Μελιδη Ελλη Υφαντη Κατερινα, Μαρινος Χαραλαμπος-Χαριτων     Καθηγητρια: Μαλλιαριδη Αγγελικη Ά Γυμνασιου Τμημα: Α4</dc:title>
  <dc:creator>pc</dc:creator>
  <cp:lastModifiedBy>pc</cp:lastModifiedBy>
  <cp:revision>33</cp:revision>
  <dcterms:created xsi:type="dcterms:W3CDTF">2021-02-21T14:58:50Z</dcterms:created>
  <dcterms:modified xsi:type="dcterms:W3CDTF">2021-03-07T18:18:37Z</dcterms:modified>
</cp:coreProperties>
</file>