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60" r:id="rId4"/>
    <p:sldId id="265" r:id="rId5"/>
    <p:sldId id="266" r:id="rId6"/>
    <p:sldId id="267" r:id="rId7"/>
    <p:sldId id="268" r:id="rId8"/>
    <p:sldId id="257" r:id="rId9"/>
    <p:sldId id="259" r:id="rId10"/>
    <p:sldId id="261" r:id="rId11"/>
    <p:sldId id="263" r:id="rId12"/>
    <p:sldId id="26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68" autoAdjust="0"/>
    <p:restoredTop sz="94660"/>
  </p:normalViewPr>
  <p:slideViewPr>
    <p:cSldViewPr snapToGrid="0">
      <p:cViewPr varScale="1">
        <p:scale>
          <a:sx n="86" d="100"/>
          <a:sy n="86" d="100"/>
        </p:scale>
        <p:origin x="60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CA1CE087-8865-4610-9939-BEB7B0444BC7}" type="datetimeFigureOut">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0C547022-F260-4DDC-BCDB-C756148B908C}" type="slidenum">
              <a:rPr lang="en-US" smtClean="0"/>
              <a:t>‹#›</a:t>
            </a:fld>
            <a:endParaRPr lang="en-US"/>
          </a:p>
        </p:txBody>
      </p:sp>
    </p:spTree>
    <p:extLst>
      <p:ext uri="{BB962C8B-B14F-4D97-AF65-F5344CB8AC3E}">
        <p14:creationId xmlns:p14="http://schemas.microsoft.com/office/powerpoint/2010/main" val="2360144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CA1CE087-8865-4610-9939-BEB7B0444BC7}" type="datetimeFigureOut">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47022-F260-4DDC-BCDB-C756148B908C}" type="slidenum">
              <a:rPr lang="en-US" smtClean="0"/>
              <a:t>‹#›</a:t>
            </a:fld>
            <a:endParaRPr lang="en-US"/>
          </a:p>
        </p:txBody>
      </p:sp>
    </p:spTree>
    <p:extLst>
      <p:ext uri="{BB962C8B-B14F-4D97-AF65-F5344CB8AC3E}">
        <p14:creationId xmlns:p14="http://schemas.microsoft.com/office/powerpoint/2010/main" val="1590130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CA1CE087-8865-4610-9939-BEB7B0444BC7}" type="datetimeFigureOut">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47022-F260-4DDC-BCDB-C756148B908C}" type="slidenum">
              <a:rPr lang="en-US" smtClean="0"/>
              <a:t>‹#›</a:t>
            </a:fld>
            <a:endParaRPr lang="en-US"/>
          </a:p>
        </p:txBody>
      </p:sp>
    </p:spTree>
    <p:extLst>
      <p:ext uri="{BB962C8B-B14F-4D97-AF65-F5344CB8AC3E}">
        <p14:creationId xmlns:p14="http://schemas.microsoft.com/office/powerpoint/2010/main" val="516310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CA1CE087-8865-4610-9939-BEB7B0444BC7}" type="datetimeFigureOut">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47022-F260-4DDC-BCDB-C756148B908C}" type="slidenum">
              <a:rPr lang="en-US" smtClean="0"/>
              <a:t>‹#›</a:t>
            </a:fld>
            <a:endParaRPr lang="en-US"/>
          </a:p>
        </p:txBody>
      </p:sp>
    </p:spTree>
    <p:extLst>
      <p:ext uri="{BB962C8B-B14F-4D97-AF65-F5344CB8AC3E}">
        <p14:creationId xmlns:p14="http://schemas.microsoft.com/office/powerpoint/2010/main" val="3635259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a:xfrm>
            <a:off x="8593667" y="6272784"/>
            <a:ext cx="2644309" cy="365125"/>
          </a:xfrm>
        </p:spPr>
        <p:txBody>
          <a:bodyPr/>
          <a:lstStyle/>
          <a:p>
            <a:fld id="{CA1CE087-8865-4610-9939-BEB7B0444BC7}" type="datetimeFigureOut">
              <a:rPr lang="en-US" smtClean="0"/>
              <a:t>3/1/2021</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0C547022-F260-4DDC-BCDB-C756148B908C}" type="slidenum">
              <a:rPr lang="en-US" smtClean="0"/>
              <a:t>‹#›</a:t>
            </a:fld>
            <a:endParaRPr lang="en-US"/>
          </a:p>
        </p:txBody>
      </p:sp>
    </p:spTree>
    <p:extLst>
      <p:ext uri="{BB962C8B-B14F-4D97-AF65-F5344CB8AC3E}">
        <p14:creationId xmlns:p14="http://schemas.microsoft.com/office/powerpoint/2010/main" val="388357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CA1CE087-8865-4610-9939-BEB7B0444BC7}" type="datetimeFigureOut">
              <a:rPr lang="en-US" smtClean="0"/>
              <a:t>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547022-F260-4DDC-BCDB-C756148B908C}" type="slidenum">
              <a:rPr lang="en-US" smtClean="0"/>
              <a:t>‹#›</a:t>
            </a:fld>
            <a:endParaRPr lang="en-US"/>
          </a:p>
        </p:txBody>
      </p:sp>
    </p:spTree>
    <p:extLst>
      <p:ext uri="{BB962C8B-B14F-4D97-AF65-F5344CB8AC3E}">
        <p14:creationId xmlns:p14="http://schemas.microsoft.com/office/powerpoint/2010/main" val="113890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CA1CE087-8865-4610-9939-BEB7B0444BC7}" type="datetimeFigureOut">
              <a:rPr lang="en-US" smtClean="0"/>
              <a:t>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547022-F260-4DDC-BCDB-C756148B908C}" type="slidenum">
              <a:rPr lang="en-US" smtClean="0"/>
              <a:t>‹#›</a:t>
            </a:fld>
            <a:endParaRPr lang="en-US"/>
          </a:p>
        </p:txBody>
      </p:sp>
    </p:spTree>
    <p:extLst>
      <p:ext uri="{BB962C8B-B14F-4D97-AF65-F5344CB8AC3E}">
        <p14:creationId xmlns:p14="http://schemas.microsoft.com/office/powerpoint/2010/main" val="3088887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CA1CE087-8865-4610-9939-BEB7B0444BC7}" type="datetimeFigureOut">
              <a:rPr lang="en-US" smtClean="0"/>
              <a:t>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547022-F260-4DDC-BCDB-C756148B908C}" type="slidenum">
              <a:rPr lang="en-US" smtClean="0"/>
              <a:t>‹#›</a:t>
            </a:fld>
            <a:endParaRPr lang="en-US"/>
          </a:p>
        </p:txBody>
      </p:sp>
    </p:spTree>
    <p:extLst>
      <p:ext uri="{BB962C8B-B14F-4D97-AF65-F5344CB8AC3E}">
        <p14:creationId xmlns:p14="http://schemas.microsoft.com/office/powerpoint/2010/main" val="1690692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1CE087-8865-4610-9939-BEB7B0444BC7}" type="datetimeFigureOut">
              <a:rPr lang="en-US" smtClean="0"/>
              <a:t>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547022-F260-4DDC-BCDB-C756148B908C}" type="slidenum">
              <a:rPr lang="en-US" smtClean="0"/>
              <a:t>‹#›</a:t>
            </a:fld>
            <a:endParaRPr lang="en-US"/>
          </a:p>
        </p:txBody>
      </p:sp>
    </p:spTree>
    <p:extLst>
      <p:ext uri="{BB962C8B-B14F-4D97-AF65-F5344CB8AC3E}">
        <p14:creationId xmlns:p14="http://schemas.microsoft.com/office/powerpoint/2010/main" val="1994818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CA1CE087-8865-4610-9939-BEB7B0444BC7}" type="datetimeFigureOut">
              <a:rPr lang="en-US" smtClean="0"/>
              <a:t>3/1/2021</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0C547022-F260-4DDC-BCDB-C756148B908C}" type="slidenum">
              <a:rPr lang="en-US" smtClean="0"/>
              <a:t>‹#›</a:t>
            </a:fld>
            <a:endParaRPr lang="en-US"/>
          </a:p>
        </p:txBody>
      </p:sp>
    </p:spTree>
    <p:extLst>
      <p:ext uri="{BB962C8B-B14F-4D97-AF65-F5344CB8AC3E}">
        <p14:creationId xmlns:p14="http://schemas.microsoft.com/office/powerpoint/2010/main" val="4227001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CA1CE087-8865-4610-9939-BEB7B0444BC7}" type="datetimeFigureOut">
              <a:rPr lang="en-US" smtClean="0"/>
              <a:t>3/1/2021</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0C547022-F260-4DDC-BCDB-C756148B908C}" type="slidenum">
              <a:rPr lang="en-US" smtClean="0"/>
              <a:t>‹#›</a:t>
            </a:fld>
            <a:endParaRPr lang="en-US"/>
          </a:p>
        </p:txBody>
      </p:sp>
    </p:spTree>
    <p:extLst>
      <p:ext uri="{BB962C8B-B14F-4D97-AF65-F5344CB8AC3E}">
        <p14:creationId xmlns:p14="http://schemas.microsoft.com/office/powerpoint/2010/main" val="2821200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CA1CE087-8865-4610-9939-BEB7B0444BC7}" type="datetimeFigureOut">
              <a:rPr lang="en-US" smtClean="0"/>
              <a:t>3/1/2021</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0C547022-F260-4DDC-BCDB-C756148B908C}" type="slidenum">
              <a:rPr lang="en-US" smtClean="0"/>
              <a:t>‹#›</a:t>
            </a:fld>
            <a:endParaRPr lang="en-US"/>
          </a:p>
        </p:txBody>
      </p:sp>
    </p:spTree>
    <p:extLst>
      <p:ext uri="{BB962C8B-B14F-4D97-AF65-F5344CB8AC3E}">
        <p14:creationId xmlns:p14="http://schemas.microsoft.com/office/powerpoint/2010/main" val="4294290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432BDE-3D18-4EAF-8A6A-EC1C0BAD617C}"/>
              </a:ext>
            </a:extLst>
          </p:cNvPr>
          <p:cNvSpPr>
            <a:spLocks noGrp="1"/>
          </p:cNvSpPr>
          <p:nvPr>
            <p:ph type="ctrTitle"/>
          </p:nvPr>
        </p:nvSpPr>
        <p:spPr/>
        <p:txBody>
          <a:bodyPr/>
          <a:lstStyle/>
          <a:p>
            <a:r>
              <a:rPr lang="el-GR" dirty="0"/>
              <a:t>Το </a:t>
            </a:r>
            <a:r>
              <a:rPr lang="el-GR"/>
              <a:t>μουσειο </a:t>
            </a:r>
            <a:r>
              <a:rPr lang="el-GR" dirty="0"/>
              <a:t>μας </a:t>
            </a:r>
            <a:br>
              <a:rPr lang="el-GR" dirty="0"/>
            </a:br>
            <a:endParaRPr lang="en-US" dirty="0"/>
          </a:p>
        </p:txBody>
      </p:sp>
      <p:sp>
        <p:nvSpPr>
          <p:cNvPr id="3" name="Υπότιτλος 2">
            <a:extLst>
              <a:ext uri="{FF2B5EF4-FFF2-40B4-BE49-F238E27FC236}">
                <a16:creationId xmlns:a16="http://schemas.microsoft.com/office/drawing/2014/main" id="{3FD30E97-F770-45E2-B818-A4073512C1E4}"/>
              </a:ext>
            </a:extLst>
          </p:cNvPr>
          <p:cNvSpPr>
            <a:spLocks noGrp="1"/>
          </p:cNvSpPr>
          <p:nvPr>
            <p:ph type="subTitle" idx="1"/>
          </p:nvPr>
        </p:nvSpPr>
        <p:spPr/>
        <p:txBody>
          <a:bodyPr/>
          <a:lstStyle/>
          <a:p>
            <a:r>
              <a:rPr lang="el-GR" dirty="0"/>
              <a:t>Γιώργος &amp; Λεωνίδας </a:t>
            </a:r>
            <a:endParaRPr lang="en-US" dirty="0"/>
          </a:p>
        </p:txBody>
      </p:sp>
    </p:spTree>
    <p:extLst>
      <p:ext uri="{BB962C8B-B14F-4D97-AF65-F5344CB8AC3E}">
        <p14:creationId xmlns:p14="http://schemas.microsoft.com/office/powerpoint/2010/main" val="32959559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l="-4000" r="-4000"/>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0A9357-A317-4CF4-96E3-7B1FB6A835A8}"/>
              </a:ext>
            </a:extLst>
          </p:cNvPr>
          <p:cNvSpPr>
            <a:spLocks noGrp="1"/>
          </p:cNvSpPr>
          <p:nvPr>
            <p:ph type="title"/>
          </p:nvPr>
        </p:nvSpPr>
        <p:spPr/>
        <p:txBody>
          <a:bodyPr/>
          <a:lstStyle/>
          <a:p>
            <a:endParaRPr lang="en-US" dirty="0"/>
          </a:p>
        </p:txBody>
      </p:sp>
      <p:pic>
        <p:nvPicPr>
          <p:cNvPr id="1026" name="Picture 2" descr="Αποτέλεσμα εικόνας για αβερωφ μηχανοστασιο">
            <a:extLst>
              <a:ext uri="{FF2B5EF4-FFF2-40B4-BE49-F238E27FC236}">
                <a16:creationId xmlns:a16="http://schemas.microsoft.com/office/drawing/2014/main" id="{4245C892-F80B-4BCF-B246-B7412FFDE90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9130" y="1005929"/>
            <a:ext cx="4058573" cy="269215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B7373C1-42AE-4F7B-B967-0F3D50A4498B}"/>
              </a:ext>
            </a:extLst>
          </p:cNvPr>
          <p:cNvSpPr txBox="1"/>
          <p:nvPr/>
        </p:nvSpPr>
        <p:spPr>
          <a:xfrm>
            <a:off x="4882005" y="1005929"/>
            <a:ext cx="6826928" cy="2585323"/>
          </a:xfrm>
          <a:prstGeom prst="rect">
            <a:avLst/>
          </a:prstGeom>
          <a:noFill/>
        </p:spPr>
        <p:txBody>
          <a:bodyPr wrap="square" rtlCol="0">
            <a:spAutoFit/>
          </a:bodyPr>
          <a:lstStyle/>
          <a:p>
            <a:pPr algn="just"/>
            <a:r>
              <a:rPr lang="el-GR" b="1" i="1" dirty="0"/>
              <a:t>ΜΗΧΑΝΟΣΤΑΣΙΟ</a:t>
            </a:r>
            <a:r>
              <a:rPr lang="el-GR" b="1" dirty="0"/>
              <a:t> : Εμείς είμαστε οι μηχανές του πλοίου . Με εμάς οι Έλληνες δεν χάνανε ποτέ . Προσφέραμε ταχύτητα και ευελιξία στο πλοίο . Είμαστε δυνατές . Είχαμε έναν από τους πιο γρήγορους κινητήρες (23,5 κόμβων ) και τώρα δείτε μας , είμαστε άνεργες !!!  Τουλάχιστον μας προσέχουν.  Ο κόσμος μας θαυμάζει</a:t>
            </a:r>
            <a:r>
              <a:rPr lang="en-US" b="1" dirty="0"/>
              <a:t>,</a:t>
            </a:r>
            <a:r>
              <a:rPr lang="el-GR" b="1" dirty="0"/>
              <a:t>φτιαχτήκαμε στην Ιταλία, οι λέβητες στη Γαλλία, οι γεννήτριες στη Γερμανία και τα Κανόνια στην Αγγλία. Μπορούμε να ισχυριστούμε ότι ήμασταν στο πρώτο «Ευρωπαϊκό» πλοίο. </a:t>
            </a:r>
            <a:endParaRPr lang="en-US" b="1" dirty="0"/>
          </a:p>
        </p:txBody>
      </p:sp>
      <p:sp>
        <p:nvSpPr>
          <p:cNvPr id="3" name="TextBox 2">
            <a:extLst>
              <a:ext uri="{FF2B5EF4-FFF2-40B4-BE49-F238E27FC236}">
                <a16:creationId xmlns:a16="http://schemas.microsoft.com/office/drawing/2014/main" id="{64DE67DA-4910-41F5-8B5E-E441DA5BE61D}"/>
              </a:ext>
            </a:extLst>
          </p:cNvPr>
          <p:cNvSpPr txBox="1"/>
          <p:nvPr/>
        </p:nvSpPr>
        <p:spPr>
          <a:xfrm>
            <a:off x="404440" y="4581409"/>
            <a:ext cx="12102870" cy="646331"/>
          </a:xfrm>
          <a:prstGeom prst="rect">
            <a:avLst/>
          </a:prstGeom>
          <a:noFill/>
        </p:spPr>
        <p:txBody>
          <a:bodyPr wrap="square" rtlCol="0">
            <a:spAutoFit/>
          </a:bodyPr>
          <a:lstStyle/>
          <a:p>
            <a:r>
              <a:rPr lang="el-GR" b="1" dirty="0"/>
              <a:t>Τα πιο θαρραλέα πληρώματα μας λειτουργούσαν. Ο μέσος όρος ηλικίας τους ήταν τα 16 χρόνια, καθώς όλο το πλήρωμα ήταν εθελοντές!!!</a:t>
            </a:r>
            <a:endParaRPr lang="en-US" b="1" dirty="0"/>
          </a:p>
        </p:txBody>
      </p:sp>
    </p:spTree>
    <p:extLst>
      <p:ext uri="{BB962C8B-B14F-4D97-AF65-F5344CB8AC3E}">
        <p14:creationId xmlns:p14="http://schemas.microsoft.com/office/powerpoint/2010/main" val="1784049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l="-4000" r="-4000"/>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45D9381-8EE4-43FA-ABA2-072E6C117697}"/>
              </a:ext>
            </a:extLst>
          </p:cNvPr>
          <p:cNvSpPr>
            <a:spLocks noGrp="1"/>
          </p:cNvSpPr>
          <p:nvPr>
            <p:ph type="title"/>
          </p:nvPr>
        </p:nvSpPr>
        <p:spPr/>
        <p:txBody>
          <a:bodyPr/>
          <a:lstStyle/>
          <a:p>
            <a:endParaRPr lang="en-US" dirty="0"/>
          </a:p>
        </p:txBody>
      </p:sp>
      <p:pic>
        <p:nvPicPr>
          <p:cNvPr id="1026" name="Picture 2" descr="Αποτέλεσμα εικόνας για αβερωφ τιμονι">
            <a:extLst>
              <a:ext uri="{FF2B5EF4-FFF2-40B4-BE49-F238E27FC236}">
                <a16:creationId xmlns:a16="http://schemas.microsoft.com/office/drawing/2014/main" id="{93620983-F3E5-4BF7-9540-469062F4A3C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8777" y="2184800"/>
            <a:ext cx="4225533" cy="315289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B609549-4DD5-41C4-A41A-E20B7901290E}"/>
              </a:ext>
            </a:extLst>
          </p:cNvPr>
          <p:cNvSpPr txBox="1"/>
          <p:nvPr/>
        </p:nvSpPr>
        <p:spPr>
          <a:xfrm>
            <a:off x="4594193" y="2174768"/>
            <a:ext cx="7031115" cy="2031325"/>
          </a:xfrm>
          <a:prstGeom prst="rect">
            <a:avLst/>
          </a:prstGeom>
          <a:noFill/>
        </p:spPr>
        <p:txBody>
          <a:bodyPr wrap="square" rtlCol="0">
            <a:spAutoFit/>
          </a:bodyPr>
          <a:lstStyle/>
          <a:p>
            <a:pPr algn="just"/>
            <a:r>
              <a:rPr lang="el-GR" dirty="0"/>
              <a:t> </a:t>
            </a:r>
            <a:r>
              <a:rPr lang="el-GR" b="1" i="1" dirty="0"/>
              <a:t>ΤΙΜΟΝΙΕΡΑ</a:t>
            </a:r>
            <a:r>
              <a:rPr lang="el-GR" b="1" dirty="0"/>
              <a:t> :</a:t>
            </a:r>
            <a:r>
              <a:rPr lang="el-GR" dirty="0"/>
              <a:t>  </a:t>
            </a:r>
            <a:r>
              <a:rPr lang="el-GR" b="1" dirty="0"/>
              <a:t>Εμένα κρατούσε ο καπετάνιος.  Με εμένα οδήγησε το Έθνος στην νίκη και την δόξα!!! Μπορεί να είμαι από ξύλο φτιαγμένη αλλά είμαι αρκετά </a:t>
            </a:r>
            <a:r>
              <a:rPr lang="el-GR" b="1" dirty="0" err="1"/>
              <a:t>ανθεκτικη</a:t>
            </a:r>
            <a:r>
              <a:rPr lang="el-GR" b="1" dirty="0"/>
              <a:t>. (Αν πάλι έσπαγα υπήρχε και αντικαταστάτης). Δεν με νοιάζει όμως αυτό . Ο καπετάνιος με αγαπούσε και αυτό μου φτάνει !!! Η επιφάνεια μου (20</a:t>
            </a:r>
            <a:r>
              <a:rPr lang="en-US" b="1" dirty="0"/>
              <a:t>m2) </a:t>
            </a:r>
            <a:r>
              <a:rPr lang="el-GR" b="1" dirty="0"/>
              <a:t>είναι κατά 46 φορές μικρότερη από την πλευρική επιφάνεια του πλοίου. </a:t>
            </a:r>
            <a:endParaRPr lang="en-US" b="1" dirty="0"/>
          </a:p>
        </p:txBody>
      </p:sp>
      <p:pic>
        <p:nvPicPr>
          <p:cNvPr id="4" name="Εικόνα 3" descr="Εικόνα που περιέχει τοίχος, εσωτερικό, ξύλινος&#10;&#10;Περιγραφή που δημιουργήθηκε αυτόματα">
            <a:extLst>
              <a:ext uri="{FF2B5EF4-FFF2-40B4-BE49-F238E27FC236}">
                <a16:creationId xmlns:a16="http://schemas.microsoft.com/office/drawing/2014/main" id="{F961C500-8ED6-4CE5-8899-FB96CCC332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2328" y="4328085"/>
            <a:ext cx="1645920" cy="2465453"/>
          </a:xfrm>
          <a:prstGeom prst="rect">
            <a:avLst/>
          </a:prstGeom>
        </p:spPr>
      </p:pic>
      <p:sp>
        <p:nvSpPr>
          <p:cNvPr id="5" name="TextBox 4">
            <a:extLst>
              <a:ext uri="{FF2B5EF4-FFF2-40B4-BE49-F238E27FC236}">
                <a16:creationId xmlns:a16="http://schemas.microsoft.com/office/drawing/2014/main" id="{6AEF15F1-0F37-46A6-8471-FA8D285DE097}"/>
              </a:ext>
            </a:extLst>
          </p:cNvPr>
          <p:cNvSpPr txBox="1"/>
          <p:nvPr/>
        </p:nvSpPr>
        <p:spPr>
          <a:xfrm>
            <a:off x="6862439" y="5457646"/>
            <a:ext cx="2494625" cy="646331"/>
          </a:xfrm>
          <a:prstGeom prst="rect">
            <a:avLst/>
          </a:prstGeom>
          <a:noFill/>
        </p:spPr>
        <p:txBody>
          <a:bodyPr wrap="square" rtlCol="0">
            <a:spAutoFit/>
          </a:bodyPr>
          <a:lstStyle/>
          <a:p>
            <a:r>
              <a:rPr lang="el-GR" b="1" dirty="0" err="1"/>
              <a:t>Τιμονιέρα</a:t>
            </a:r>
            <a:r>
              <a:rPr lang="el-GR" b="1" dirty="0"/>
              <a:t> Ανάγκης (ο αντικαταστάτης...)</a:t>
            </a:r>
            <a:endParaRPr lang="en-US" b="1" dirty="0"/>
          </a:p>
        </p:txBody>
      </p:sp>
    </p:spTree>
    <p:extLst>
      <p:ext uri="{BB962C8B-B14F-4D97-AF65-F5344CB8AC3E}">
        <p14:creationId xmlns:p14="http://schemas.microsoft.com/office/powerpoint/2010/main" val="2165830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4000" r="-4000"/>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FB05D6D-022D-42B6-B069-3BE94EDD5706}"/>
              </a:ext>
            </a:extLst>
          </p:cNvPr>
          <p:cNvSpPr>
            <a:spLocks noGrp="1"/>
          </p:cNvSpPr>
          <p:nvPr>
            <p:ph type="title"/>
          </p:nvPr>
        </p:nvSpPr>
        <p:spPr/>
        <p:txBody>
          <a:bodyPr>
            <a:normAutofit/>
          </a:bodyPr>
          <a:lstStyle/>
          <a:p>
            <a:pPr algn="ctr"/>
            <a:r>
              <a:rPr lang="el-GR" sz="3600" dirty="0">
                <a:solidFill>
                  <a:srgbClr val="002060"/>
                </a:solidFill>
              </a:rPr>
              <a:t>ΣΑΣ ΠΕΡΙΜΕΝΩ ΝΑ ΜΕ ΕΠΙΣΚΕΦΤΕΙΤΕ!!!</a:t>
            </a:r>
            <a:endParaRPr lang="en-US" sz="3600" dirty="0">
              <a:solidFill>
                <a:srgbClr val="002060"/>
              </a:solidFill>
            </a:endParaRPr>
          </a:p>
        </p:txBody>
      </p:sp>
      <p:sp>
        <p:nvSpPr>
          <p:cNvPr id="3" name="Θέση περιεχομένου 2">
            <a:extLst>
              <a:ext uri="{FF2B5EF4-FFF2-40B4-BE49-F238E27FC236}">
                <a16:creationId xmlns:a16="http://schemas.microsoft.com/office/drawing/2014/main" id="{50E9530C-F9FF-41F3-8869-D2F3C17E204C}"/>
              </a:ext>
            </a:extLst>
          </p:cNvPr>
          <p:cNvSpPr>
            <a:spLocks noGrp="1"/>
          </p:cNvSpPr>
          <p:nvPr>
            <p:ph idx="1"/>
          </p:nvPr>
        </p:nvSpPr>
        <p:spPr/>
        <p:txBody>
          <a:bodyPr/>
          <a:lstStyle/>
          <a:p>
            <a:pPr marL="0" indent="0" algn="ctr">
              <a:buNone/>
            </a:pPr>
            <a:r>
              <a:rPr lang="el-GR" b="1" i="1" dirty="0"/>
              <a:t>Σας ευχαριστούμε για την παρακολούθηση </a:t>
            </a:r>
            <a:r>
              <a:rPr lang="el-GR" b="1" i="1" dirty="0">
                <a:sym typeface="Wingdings" panose="05000000000000000000" pitchFamily="2" charset="2"/>
              </a:rPr>
              <a:t></a:t>
            </a:r>
          </a:p>
          <a:p>
            <a:pPr marL="0" indent="0" algn="ctr">
              <a:buNone/>
            </a:pPr>
            <a:r>
              <a:rPr lang="el-GR" b="1" i="1" dirty="0">
                <a:sym typeface="Wingdings" panose="05000000000000000000" pitchFamily="2" charset="2"/>
              </a:rPr>
              <a:t>Με εκτίμηση Λεωνίδας και Γιώργος </a:t>
            </a:r>
            <a:endParaRPr lang="en-US" b="1" i="1" dirty="0"/>
          </a:p>
        </p:txBody>
      </p:sp>
    </p:spTree>
    <p:extLst>
      <p:ext uri="{BB962C8B-B14F-4D97-AF65-F5344CB8AC3E}">
        <p14:creationId xmlns:p14="http://schemas.microsoft.com/office/powerpoint/2010/main" val="2916431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8B9599-6D42-4D58-BF51-F7DA4E9F3664}"/>
              </a:ext>
            </a:extLst>
          </p:cNvPr>
          <p:cNvSpPr>
            <a:spLocks noGrp="1"/>
          </p:cNvSpPr>
          <p:nvPr>
            <p:ph type="title"/>
          </p:nvPr>
        </p:nvSpPr>
        <p:spPr/>
        <p:txBody>
          <a:bodyPr/>
          <a:lstStyle/>
          <a:p>
            <a:endParaRPr lang="en-US"/>
          </a:p>
        </p:txBody>
      </p:sp>
      <p:pic>
        <p:nvPicPr>
          <p:cNvPr id="1026" name="Picture 2" descr="Αποτέλεσμα εικόνας για αβερωφ">
            <a:extLst>
              <a:ext uri="{FF2B5EF4-FFF2-40B4-BE49-F238E27FC236}">
                <a16:creationId xmlns:a16="http://schemas.microsoft.com/office/drawing/2014/main" id="{A0085FBE-8EBF-45A6-AA77-E284BEE0F0A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9776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l="-4000" r="-4000"/>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F5248C2-9454-4759-A860-35B01033D499}"/>
              </a:ext>
            </a:extLst>
          </p:cNvPr>
          <p:cNvSpPr>
            <a:spLocks noGrp="1"/>
          </p:cNvSpPr>
          <p:nvPr>
            <p:ph type="title"/>
          </p:nvPr>
        </p:nvSpPr>
        <p:spPr/>
        <p:txBody>
          <a:bodyPr/>
          <a:lstStyle/>
          <a:p>
            <a:pPr algn="ctr"/>
            <a:r>
              <a:rPr lang="el-GR" dirty="0"/>
              <a:t>Το </a:t>
            </a:r>
            <a:r>
              <a:rPr lang="el-GR" dirty="0" err="1"/>
              <a:t>μουσειο</a:t>
            </a:r>
            <a:r>
              <a:rPr lang="el-GR" dirty="0"/>
              <a:t> &lt;&lt;</a:t>
            </a:r>
            <a:r>
              <a:rPr lang="el-GR" i="1" dirty="0" err="1"/>
              <a:t>Αβερωφ</a:t>
            </a:r>
            <a:r>
              <a:rPr lang="el-GR" i="1" dirty="0"/>
              <a:t> &gt;&gt;</a:t>
            </a:r>
            <a:br>
              <a:rPr lang="en-US" i="1" dirty="0"/>
            </a:br>
            <a:r>
              <a:rPr lang="el-GR" i="1" dirty="0"/>
              <a:t>Η </a:t>
            </a:r>
            <a:r>
              <a:rPr lang="el-GR" i="1" dirty="0" err="1"/>
              <a:t>ιστορια</a:t>
            </a:r>
            <a:r>
              <a:rPr lang="el-GR" i="1" dirty="0"/>
              <a:t> …</a:t>
            </a:r>
            <a:endParaRPr lang="en-US" dirty="0"/>
          </a:p>
        </p:txBody>
      </p:sp>
      <p:sp>
        <p:nvSpPr>
          <p:cNvPr id="3" name="Θέση περιεχομένου 2">
            <a:extLst>
              <a:ext uri="{FF2B5EF4-FFF2-40B4-BE49-F238E27FC236}">
                <a16:creationId xmlns:a16="http://schemas.microsoft.com/office/drawing/2014/main" id="{3A80F3D4-FC29-47D3-8606-A4752A430AE0}"/>
              </a:ext>
            </a:extLst>
          </p:cNvPr>
          <p:cNvSpPr>
            <a:spLocks noGrp="1"/>
          </p:cNvSpPr>
          <p:nvPr>
            <p:ph idx="1"/>
          </p:nvPr>
        </p:nvSpPr>
        <p:spPr/>
        <p:txBody>
          <a:bodyPr>
            <a:noAutofit/>
          </a:bodyPr>
          <a:lstStyle/>
          <a:p>
            <a:pPr algn="just"/>
            <a:r>
              <a:rPr lang="el-GR" sz="1800" b="1" dirty="0"/>
              <a:t>Το θωρηκτό «Γεώργιος Αβέρωφ» ναυπηγήθηκε στο Λιβόρνο της Ιταλίας, αρχικά για τις ανάγκες του πολεμικού ναυτικού της Ιταλίας. Όμως, η ακύρωση της παραγγελίας ώθησε την κυβέρνηση του Κυριακούλη Μαυρομιχάλη να ενδιαφερθεί για την αγορά του στα τέλη του 1909 (12 Νοεμβρίου), προλαβαίνοντας την Τουρκία που το διεκδίκησε.</a:t>
            </a:r>
          </a:p>
          <a:p>
            <a:pPr algn="just"/>
            <a:endParaRPr lang="el-GR" sz="1800" b="1" dirty="0"/>
          </a:p>
          <a:p>
            <a:pPr algn="just"/>
            <a:r>
              <a:rPr lang="el-GR" sz="1800" b="1" dirty="0"/>
              <a:t>Ήταν η εποχή που η χώρας μας είχε επιδοθεί σ’ ένα εκτεταμένο εκσυγχρονισμό των ενόπλων της δυνάμεων, μετά την ατυχή έκβαση του ελληνοτουρκικού πολέμου του 1897. Ειδικά στο Πολεμικό Ναυτικό, ο στόλος ήταν απαρχαιωμένος και η κυριαρχία στο Αιγαίο απαιτούσε την ένταξη νέων σύγχρονων μονάδων στη δύναμή του.</a:t>
            </a:r>
          </a:p>
          <a:p>
            <a:pPr algn="just"/>
            <a:endParaRPr lang="el-GR" sz="1800" b="1" dirty="0"/>
          </a:p>
          <a:p>
            <a:pPr algn="just"/>
            <a:r>
              <a:rPr lang="el-GR" sz="1800" b="1" dirty="0"/>
              <a:t>Η αγορά του θωρακισμένου καταδρομικού ή </a:t>
            </a:r>
            <a:r>
              <a:rPr lang="el-GR" sz="1800" b="1" dirty="0" err="1"/>
              <a:t>βαρέως</a:t>
            </a:r>
            <a:r>
              <a:rPr lang="el-GR" sz="1800" b="1" dirty="0"/>
              <a:t> </a:t>
            </a:r>
            <a:r>
              <a:rPr lang="el-GR" sz="1800" b="1" dirty="0" err="1"/>
              <a:t>ευδρόμου</a:t>
            </a:r>
            <a:r>
              <a:rPr lang="el-GR" sz="1800" b="1" dirty="0"/>
              <a:t>, σύμφωνα με τη στρατιωτική ορολογία, κόστισε 24.000.000 χρυσές δραχμές και ήταν συμφέρουσα χάρις στη διαπραγματευτική ικανότητα του υπουργού Ναυτικών, Ιωάννη Δαμιανού. Το 1/3 του ποσού καταβλήθηκε από το κληροδότημα του ηπειρώτη επιχειρηματία και εθνικού ευεργέτη Γεωργίου Αβέρωφ  και εξ αυτού του λόγου το πλοίο έλαβε το όνομά του. </a:t>
            </a:r>
            <a:endParaRPr lang="en-US" sz="1800" b="1" dirty="0"/>
          </a:p>
        </p:txBody>
      </p:sp>
    </p:spTree>
    <p:extLst>
      <p:ext uri="{BB962C8B-B14F-4D97-AF65-F5344CB8AC3E}">
        <p14:creationId xmlns:p14="http://schemas.microsoft.com/office/powerpoint/2010/main" val="1985350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l="-4000" r="-4000"/>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2AAE46F-83A3-4A75-AED6-9DA30E86A9BE}"/>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E5D7C2FC-25BF-4132-B8B1-398462A07B5E}"/>
              </a:ext>
            </a:extLst>
          </p:cNvPr>
          <p:cNvSpPr>
            <a:spLocks noGrp="1"/>
          </p:cNvSpPr>
          <p:nvPr>
            <p:ph idx="1"/>
          </p:nvPr>
        </p:nvSpPr>
        <p:spPr>
          <a:xfrm>
            <a:off x="1069848" y="1299956"/>
            <a:ext cx="10058400" cy="4050792"/>
          </a:xfrm>
        </p:spPr>
        <p:txBody>
          <a:bodyPr/>
          <a:lstStyle/>
          <a:p>
            <a:pPr algn="just"/>
            <a:r>
              <a:rPr lang="el-GR" sz="1800" b="1" i="0" dirty="0">
                <a:effectLst/>
                <a:latin typeface="Calibri" panose="020F0502020204030204" pitchFamily="34" charset="0"/>
                <a:cs typeface="Calibri" panose="020F0502020204030204" pitchFamily="34" charset="0"/>
              </a:rPr>
              <a:t>Το πλοίο πήρε μέρος στον Α' Βαλκανικό Πόλεμο το 1912-1913 ως ναυαρχίδα του Στόλου, υπό τον Υποναύαρχο Παύλο Κουντουριώτη. Κυβερνήτης του πλοίου ήταν ο Πλοίαρχος Σοφοκλής </a:t>
            </a:r>
            <a:r>
              <a:rPr lang="el-GR" sz="1800" b="1" i="0" dirty="0" err="1">
                <a:effectLst/>
                <a:latin typeface="Calibri" panose="020F0502020204030204" pitchFamily="34" charset="0"/>
                <a:cs typeface="Calibri" panose="020F0502020204030204" pitchFamily="34" charset="0"/>
              </a:rPr>
              <a:t>Δούσμανης</a:t>
            </a:r>
            <a:r>
              <a:rPr lang="el-GR" sz="1800" b="1" i="0" dirty="0">
                <a:effectLst/>
                <a:latin typeface="Calibri" panose="020F0502020204030204" pitchFamily="34" charset="0"/>
                <a:cs typeface="Calibri" panose="020F0502020204030204" pitchFamily="34" charset="0"/>
              </a:rPr>
              <a:t>.</a:t>
            </a:r>
          </a:p>
          <a:p>
            <a:pPr algn="just"/>
            <a:r>
              <a:rPr lang="el-GR" sz="1800" b="1" i="0" dirty="0">
                <a:effectLst/>
                <a:latin typeface="Calibri" panose="020F0502020204030204" pitchFamily="34" charset="0"/>
                <a:cs typeface="Calibri" panose="020F0502020204030204" pitchFamily="34" charset="0"/>
              </a:rPr>
              <a:t>Οι νικηφόρες ναυμαχίες της Έλλης και της Λήμνου κατά του τουρκικού στόλου εξολόθρευσαν   τις προσδοκίες του Σουλτάνου και της Υψηλής Πύλης για τον έλεγχο του Αιγαίου και οδήγησαν στην απελευθέρωση των νησιών του Ανατολικού Αιγαίου.</a:t>
            </a:r>
          </a:p>
          <a:p>
            <a:pPr algn="just"/>
            <a:r>
              <a:rPr lang="el-GR" sz="1800" b="1" dirty="0">
                <a:latin typeface="Calibri" panose="020F0502020204030204" pitchFamily="34" charset="0"/>
                <a:cs typeface="Calibri" panose="020F0502020204030204" pitchFamily="34" charset="0"/>
              </a:rPr>
              <a:t>Ήταν η απαρχή του &lt;&lt;θρύλου του Αβέρωφ&gt;&gt; ή «</a:t>
            </a:r>
            <a:r>
              <a:rPr lang="el-GR" sz="1800" b="1" dirty="0" err="1">
                <a:latin typeface="Calibri" panose="020F0502020204030204" pitchFamily="34" charset="0"/>
                <a:cs typeface="Calibri" panose="020F0502020204030204" pitchFamily="34" charset="0"/>
              </a:rPr>
              <a:t>μπαρμπαγιώργου</a:t>
            </a:r>
            <a:r>
              <a:rPr lang="el-GR" sz="1800" b="1" dirty="0">
                <a:latin typeface="Calibri" panose="020F0502020204030204" pitchFamily="34" charset="0"/>
                <a:cs typeface="Calibri" panose="020F0502020204030204" pitchFamily="34" charset="0"/>
              </a:rPr>
              <a:t>» όπως το αποκαλούσαν τα πληρώματα του. </a:t>
            </a:r>
          </a:p>
          <a:p>
            <a:pPr algn="just"/>
            <a:r>
              <a:rPr lang="el-GR" sz="1800" b="1" dirty="0">
                <a:latin typeface="Calibri" panose="020F0502020204030204" pitchFamily="34" charset="0"/>
                <a:cs typeface="Calibri" panose="020F0502020204030204" pitchFamily="34" charset="0"/>
              </a:rPr>
              <a:t>Ποτέ άλλοτε στην ιστορία ένα πλοίο από μόνο του δεν κατάφερε να δημιουργήσει τέτοιο αντίχτυπο στην ιστορία μίας χώρας. Χάρις στο Θωρηκτό Αβέρωφ και στο Ναύαρχο του Παύλο Κουντουριώτη το Αιγαίο ξαναέγινε Ελληνική θάλασσα και τα νησιά του απελευθερωθήκαν από το Τουρκικό ζυγό. </a:t>
            </a:r>
            <a:endParaRPr lang="el-GR" sz="1800" b="1" i="0" dirty="0">
              <a:effectLst/>
              <a:latin typeface="Calibri" panose="020F0502020204030204" pitchFamily="34" charset="0"/>
              <a:cs typeface="Calibri" panose="020F0502020204030204" pitchFamily="34" charset="0"/>
            </a:endParaRPr>
          </a:p>
          <a:p>
            <a:pPr algn="just"/>
            <a:r>
              <a:rPr lang="el-GR" sz="1800" b="1" i="0" dirty="0">
                <a:effectLst/>
                <a:latin typeface="Calibri" panose="020F0502020204030204" pitchFamily="34" charset="0"/>
                <a:cs typeface="Calibri" panose="020F0502020204030204" pitchFamily="34" charset="0"/>
              </a:rPr>
              <a:t>Η χώρα μας έγινε μία από τις νικήτριες δυνάμεις του Α' Παγκοσμίου Πολέμου γι’ αυτό ύψωσε την ελληνική σημαία στην Κωνσταντινούπολη τον Οκτώβριο του 1918.</a:t>
            </a:r>
          </a:p>
          <a:p>
            <a:endParaRPr lang="en-US" b="1" dirty="0"/>
          </a:p>
        </p:txBody>
      </p:sp>
    </p:spTree>
    <p:extLst>
      <p:ext uri="{BB962C8B-B14F-4D97-AF65-F5344CB8AC3E}">
        <p14:creationId xmlns:p14="http://schemas.microsoft.com/office/powerpoint/2010/main" val="10119191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l="-4000" r="-4000"/>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0D50B2-1724-4C92-90E0-9E9504258467}"/>
              </a:ext>
            </a:extLst>
          </p:cNvPr>
          <p:cNvSpPr>
            <a:spLocks noGrp="1"/>
          </p:cNvSpPr>
          <p:nvPr>
            <p:ph type="title"/>
          </p:nvPr>
        </p:nvSpPr>
        <p:spPr/>
        <p:txBody>
          <a:bodyPr/>
          <a:lstStyle/>
          <a:p>
            <a:endParaRPr lang="en-US" dirty="0"/>
          </a:p>
        </p:txBody>
      </p:sp>
      <p:pic>
        <p:nvPicPr>
          <p:cNvPr id="5" name="Θέση περιεχομένου 4" descr="Εικόνα που περιέχει κείμενο, μαύρο, παλιός&#10;&#10;Περιγραφή που δημιουργήθηκε αυτόματα">
            <a:extLst>
              <a:ext uri="{FF2B5EF4-FFF2-40B4-BE49-F238E27FC236}">
                <a16:creationId xmlns:a16="http://schemas.microsoft.com/office/drawing/2014/main" id="{AB30F300-F86E-4E79-9726-6C3871F3628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2275" y="414649"/>
            <a:ext cx="6237039" cy="3749040"/>
          </a:xfrm>
        </p:spPr>
      </p:pic>
      <p:sp>
        <p:nvSpPr>
          <p:cNvPr id="6" name="TextBox 5">
            <a:extLst>
              <a:ext uri="{FF2B5EF4-FFF2-40B4-BE49-F238E27FC236}">
                <a16:creationId xmlns:a16="http://schemas.microsoft.com/office/drawing/2014/main" id="{C7D6433A-8A54-4C57-B7AD-F6110ED50F3E}"/>
              </a:ext>
            </a:extLst>
          </p:cNvPr>
          <p:cNvSpPr txBox="1"/>
          <p:nvPr/>
        </p:nvSpPr>
        <p:spPr>
          <a:xfrm>
            <a:off x="6740165" y="584462"/>
            <a:ext cx="5137608" cy="923330"/>
          </a:xfrm>
          <a:prstGeom prst="rect">
            <a:avLst/>
          </a:prstGeom>
          <a:noFill/>
        </p:spPr>
        <p:txBody>
          <a:bodyPr wrap="square" rtlCol="0">
            <a:spAutoFit/>
          </a:bodyPr>
          <a:lstStyle/>
          <a:p>
            <a:pPr algn="just"/>
            <a:r>
              <a:rPr lang="el-GR" b="1" dirty="0"/>
              <a:t>‘Είμαι ο Ναύαρχος Κουντουριώτης. Με ετούτο το καράβι δείξαμε σε όλο τον κόσμο τι θα πει Ελληνική ναυτοσύνη και καρδιά.’</a:t>
            </a:r>
            <a:endParaRPr lang="en-US" b="1" dirty="0"/>
          </a:p>
        </p:txBody>
      </p:sp>
      <p:sp>
        <p:nvSpPr>
          <p:cNvPr id="7" name="TextBox 6">
            <a:extLst>
              <a:ext uri="{FF2B5EF4-FFF2-40B4-BE49-F238E27FC236}">
                <a16:creationId xmlns:a16="http://schemas.microsoft.com/office/drawing/2014/main" id="{5A80E6FD-DF79-4E3F-8098-DAA71C6DB1E8}"/>
              </a:ext>
            </a:extLst>
          </p:cNvPr>
          <p:cNvSpPr txBox="1"/>
          <p:nvPr/>
        </p:nvSpPr>
        <p:spPr>
          <a:xfrm>
            <a:off x="6740165" y="2455529"/>
            <a:ext cx="5137608" cy="3416320"/>
          </a:xfrm>
          <a:prstGeom prst="rect">
            <a:avLst/>
          </a:prstGeom>
          <a:noFill/>
        </p:spPr>
        <p:txBody>
          <a:bodyPr wrap="square" rtlCol="0">
            <a:spAutoFit/>
          </a:bodyPr>
          <a:lstStyle/>
          <a:p>
            <a:r>
              <a:rPr lang="el-GR" dirty="0"/>
              <a:t>Πριν από το πόλεμο με ρώτησε ο Πρωθυπουργός Ελ. Βενιζέλος αν θα νικήσουμε και εγώ του απάντησα :</a:t>
            </a:r>
          </a:p>
          <a:p>
            <a:endParaRPr lang="el-GR" dirty="0"/>
          </a:p>
          <a:p>
            <a:pPr algn="just"/>
            <a:r>
              <a:rPr lang="el-GR" b="1" i="1" dirty="0">
                <a:solidFill>
                  <a:srgbClr val="000000"/>
                </a:solidFill>
                <a:effectLst/>
                <a:latin typeface="Roboto"/>
              </a:rPr>
              <a:t>‘Θα </a:t>
            </a:r>
            <a:r>
              <a:rPr lang="el-GR" b="1" i="1" dirty="0" err="1">
                <a:solidFill>
                  <a:srgbClr val="000000"/>
                </a:solidFill>
                <a:effectLst/>
                <a:latin typeface="Roboto"/>
              </a:rPr>
              <a:t>νικήσωμεν</a:t>
            </a:r>
            <a:r>
              <a:rPr lang="el-GR" b="1" i="1" dirty="0">
                <a:solidFill>
                  <a:srgbClr val="000000"/>
                </a:solidFill>
                <a:effectLst/>
                <a:latin typeface="Roboto"/>
              </a:rPr>
              <a:t> κύριε Πρωθυπουργέ! Διότι δεν κερδίζονται οι μάχες μόνο με τα σίδερα και τα μπαρούτια, κρίνονται και με την ψυχή. Την ψυχή που έχουμε από τους προγόνους μας, τους ήρωες του 21, που νίκησαν πολύ πιο μεγάλους στόλους Τουρκίας και Αιγύπτου.’</a:t>
            </a:r>
            <a:br>
              <a:rPr lang="el-GR" b="0" i="0" dirty="0">
                <a:solidFill>
                  <a:srgbClr val="000000"/>
                </a:solidFill>
                <a:effectLst/>
                <a:latin typeface="Roboto"/>
              </a:rPr>
            </a:br>
            <a:endParaRPr lang="en-US" dirty="0"/>
          </a:p>
        </p:txBody>
      </p:sp>
    </p:spTree>
    <p:extLst>
      <p:ext uri="{BB962C8B-B14F-4D97-AF65-F5344CB8AC3E}">
        <p14:creationId xmlns:p14="http://schemas.microsoft.com/office/powerpoint/2010/main" val="14556110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l="-4000" r="-4000"/>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7434CD-080A-49C4-BF3C-08EE9E917539}"/>
              </a:ext>
            </a:extLst>
          </p:cNvPr>
          <p:cNvSpPr>
            <a:spLocks noGrp="1"/>
          </p:cNvSpPr>
          <p:nvPr>
            <p:ph type="title"/>
          </p:nvPr>
        </p:nvSpPr>
        <p:spPr/>
        <p:txBody>
          <a:bodyPr/>
          <a:lstStyle/>
          <a:p>
            <a:endParaRPr lang="en-US" dirty="0"/>
          </a:p>
        </p:txBody>
      </p:sp>
      <p:sp>
        <p:nvSpPr>
          <p:cNvPr id="3" name="Θέση περιεχομένου 2">
            <a:extLst>
              <a:ext uri="{FF2B5EF4-FFF2-40B4-BE49-F238E27FC236}">
                <a16:creationId xmlns:a16="http://schemas.microsoft.com/office/drawing/2014/main" id="{F29DB800-1A8A-4A6B-BA33-3D1A70BF2464}"/>
              </a:ext>
            </a:extLst>
          </p:cNvPr>
          <p:cNvSpPr>
            <a:spLocks noGrp="1"/>
          </p:cNvSpPr>
          <p:nvPr>
            <p:ph idx="1"/>
          </p:nvPr>
        </p:nvSpPr>
        <p:spPr>
          <a:xfrm>
            <a:off x="1063752" y="484632"/>
            <a:ext cx="10058400" cy="4050792"/>
          </a:xfrm>
        </p:spPr>
        <p:txBody>
          <a:bodyPr/>
          <a:lstStyle/>
          <a:p>
            <a:r>
              <a:rPr lang="el-GR" dirty="0"/>
              <a:t>Πριν από την ναυμαχία της Έλλης η διαταγή του Ναυάρχου Κουντουριώτη ήταν :</a:t>
            </a:r>
            <a:endParaRPr lang="en-US" dirty="0"/>
          </a:p>
        </p:txBody>
      </p:sp>
      <p:pic>
        <p:nvPicPr>
          <p:cNvPr id="5" name="Εικόνα 4" descr="Εικόνα που περιέχει κείμενο&#10;&#10;Περιγραφή που δημιουργήθηκε αυτόματα">
            <a:extLst>
              <a:ext uri="{FF2B5EF4-FFF2-40B4-BE49-F238E27FC236}">
                <a16:creationId xmlns:a16="http://schemas.microsoft.com/office/drawing/2014/main" id="{FBB1DF17-EF36-4CB1-8670-876D233FA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4952" y="1178547"/>
            <a:ext cx="6096000" cy="4305300"/>
          </a:xfrm>
          <a:prstGeom prst="rect">
            <a:avLst/>
          </a:prstGeom>
        </p:spPr>
      </p:pic>
    </p:spTree>
    <p:extLst>
      <p:ext uri="{BB962C8B-B14F-4D97-AF65-F5344CB8AC3E}">
        <p14:creationId xmlns:p14="http://schemas.microsoft.com/office/powerpoint/2010/main" val="15931845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l="-4000" r="-4000"/>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9B21CA-3C32-42AC-9F06-14D1E247FF85}"/>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7B982161-CA07-4A70-AB38-722E08BFEAB3}"/>
              </a:ext>
            </a:extLst>
          </p:cNvPr>
          <p:cNvSpPr>
            <a:spLocks noGrp="1"/>
          </p:cNvSpPr>
          <p:nvPr>
            <p:ph idx="1"/>
          </p:nvPr>
        </p:nvSpPr>
        <p:spPr>
          <a:xfrm>
            <a:off x="1066800" y="484631"/>
            <a:ext cx="10058400" cy="5812473"/>
          </a:xfrm>
        </p:spPr>
        <p:txBody>
          <a:bodyPr/>
          <a:lstStyle/>
          <a:p>
            <a:r>
              <a:rPr lang="el-GR" dirty="0"/>
              <a:t>Μετά την νίκη στις ναυμαχίες της Έλλης και της Λήμνου τον Ναύαρχο Κουντουριώτη τον επισκέφτηκε ο Μητροπολίτης Λήμνου και του είπε:</a:t>
            </a:r>
          </a:p>
          <a:p>
            <a:r>
              <a:rPr lang="el-GR" b="1" dirty="0">
                <a:latin typeface="Calibri" panose="020F0502020204030204" pitchFamily="34" charset="0"/>
                <a:cs typeface="Calibri" panose="020F0502020204030204" pitchFamily="34" charset="0"/>
              </a:rPr>
              <a:t>‘Γ</a:t>
            </a:r>
            <a:r>
              <a:rPr lang="el-GR" b="1" i="0" dirty="0">
                <a:solidFill>
                  <a:srgbClr val="000000"/>
                </a:solidFill>
                <a:effectLst/>
                <a:latin typeface="Calibri" panose="020F0502020204030204" pitchFamily="34" charset="0"/>
                <a:cs typeface="Calibri" panose="020F0502020204030204" pitchFamily="34" charset="0"/>
              </a:rPr>
              <a:t>εια σου παλικαρά!</a:t>
            </a:r>
            <a:br>
              <a:rPr lang="el-GR" b="1" dirty="0">
                <a:latin typeface="Calibri" panose="020F0502020204030204" pitchFamily="34" charset="0"/>
                <a:cs typeface="Calibri" panose="020F0502020204030204" pitchFamily="34" charset="0"/>
              </a:rPr>
            </a:br>
            <a:br>
              <a:rPr lang="el-GR" b="1" dirty="0">
                <a:latin typeface="Calibri" panose="020F0502020204030204" pitchFamily="34" charset="0"/>
                <a:cs typeface="Calibri" panose="020F0502020204030204" pitchFamily="34" charset="0"/>
              </a:rPr>
            </a:br>
            <a:r>
              <a:rPr lang="el-GR" b="1" i="0" dirty="0">
                <a:solidFill>
                  <a:srgbClr val="000000"/>
                </a:solidFill>
                <a:effectLst/>
                <a:latin typeface="Calibri" panose="020F0502020204030204" pitchFamily="34" charset="0"/>
                <a:cs typeface="Calibri" panose="020F0502020204030204" pitchFamily="34" charset="0"/>
              </a:rPr>
              <a:t>Δεν είμαι εγώ ο παλικαράς. Είναι αυτοί εκεί, θα απαντήσει ο στόλαρχος και θα δείξει τους σκορπισμένους στο πλοίο ναύτες</a:t>
            </a:r>
            <a:r>
              <a:rPr lang="el-GR" b="1" dirty="0">
                <a:latin typeface="Calibri" panose="020F0502020204030204" pitchFamily="34" charset="0"/>
                <a:cs typeface="Calibri" panose="020F0502020204030204" pitchFamily="34" charset="0"/>
              </a:rPr>
              <a:t> ‘</a:t>
            </a:r>
            <a:endParaRPr lang="en-US" b="1" dirty="0">
              <a:latin typeface="Calibri" panose="020F0502020204030204" pitchFamily="34" charset="0"/>
              <a:cs typeface="Calibri" panose="020F0502020204030204" pitchFamily="34" charset="0"/>
            </a:endParaRPr>
          </a:p>
        </p:txBody>
      </p:sp>
      <p:pic>
        <p:nvPicPr>
          <p:cNvPr id="5" name="Εικόνα 4" descr="Εικόνα που περιέχει κείμενο, υπαίθριος, μεταφορά, στρατιωτικό όχημα&#10;&#10;Περιγραφή που δημιουργήθηκε αυτόματα">
            <a:extLst>
              <a:ext uri="{FF2B5EF4-FFF2-40B4-BE49-F238E27FC236}">
                <a16:creationId xmlns:a16="http://schemas.microsoft.com/office/drawing/2014/main" id="{BA8D73AD-AB4C-4702-BE07-B0E33535F0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755" y="2503900"/>
            <a:ext cx="4997485" cy="2834640"/>
          </a:xfrm>
          <a:prstGeom prst="rect">
            <a:avLst/>
          </a:prstGeom>
        </p:spPr>
      </p:pic>
      <p:pic>
        <p:nvPicPr>
          <p:cNvPr id="7" name="Εικόνα 6" descr="Εικόνα που περιέχει άτομο, υπαίθριος&#10;&#10;Περιγραφή που δημιουργήθηκε αυτόματα">
            <a:extLst>
              <a:ext uri="{FF2B5EF4-FFF2-40B4-BE49-F238E27FC236}">
                <a16:creationId xmlns:a16="http://schemas.microsoft.com/office/drawing/2014/main" id="{194A1A63-A6C8-47D2-8AD8-0C9FB031B0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1950" y="2484871"/>
            <a:ext cx="3749040" cy="2872698"/>
          </a:xfrm>
          <a:prstGeom prst="rect">
            <a:avLst/>
          </a:prstGeom>
        </p:spPr>
      </p:pic>
      <p:sp>
        <p:nvSpPr>
          <p:cNvPr id="9" name="TextBox 8">
            <a:extLst>
              <a:ext uri="{FF2B5EF4-FFF2-40B4-BE49-F238E27FC236}">
                <a16:creationId xmlns:a16="http://schemas.microsoft.com/office/drawing/2014/main" id="{04196201-0F09-4F89-8804-03E4D90E4396}"/>
              </a:ext>
            </a:extLst>
          </p:cNvPr>
          <p:cNvSpPr txBox="1"/>
          <p:nvPr/>
        </p:nvSpPr>
        <p:spPr>
          <a:xfrm>
            <a:off x="1706251" y="5724426"/>
            <a:ext cx="10408763" cy="381786"/>
          </a:xfrm>
          <a:prstGeom prst="rect">
            <a:avLst/>
          </a:prstGeom>
          <a:noFill/>
        </p:spPr>
        <p:txBody>
          <a:bodyPr wrap="square" rtlCol="0">
            <a:spAutoFit/>
          </a:bodyPr>
          <a:lstStyle/>
          <a:p>
            <a:r>
              <a:rPr lang="el-GR" b="1" i="1" dirty="0"/>
              <a:t>Αυτοί πιστέψαν και δώσανε και την ψυχή τους για να την ελευθερία αυτής της χώρας.</a:t>
            </a:r>
            <a:endParaRPr lang="en-US" b="1" i="1" dirty="0"/>
          </a:p>
        </p:txBody>
      </p:sp>
    </p:spTree>
    <p:extLst>
      <p:ext uri="{BB962C8B-B14F-4D97-AF65-F5344CB8AC3E}">
        <p14:creationId xmlns:p14="http://schemas.microsoft.com/office/powerpoint/2010/main" val="352066966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l="-4000" r="-4000"/>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C86BEE-30BF-4874-A91A-A0D13B65792A}"/>
              </a:ext>
            </a:extLst>
          </p:cNvPr>
          <p:cNvSpPr>
            <a:spLocks noGrp="1"/>
          </p:cNvSpPr>
          <p:nvPr>
            <p:ph type="title"/>
          </p:nvPr>
        </p:nvSpPr>
        <p:spPr/>
        <p:txBody>
          <a:bodyPr/>
          <a:lstStyle/>
          <a:p>
            <a:pPr algn="ctr"/>
            <a:r>
              <a:rPr lang="el-GR" dirty="0"/>
              <a:t>…ΚΑΙ ΤΑ ΕΚΘΕΜΑΤΑ </a:t>
            </a:r>
            <a:endParaRPr lang="en-US" dirty="0"/>
          </a:p>
        </p:txBody>
      </p:sp>
      <p:pic>
        <p:nvPicPr>
          <p:cNvPr id="1026" name="Picture 2" descr="Αποτέλεσμα εικόνας για αβερωφ μεσα">
            <a:extLst>
              <a:ext uri="{FF2B5EF4-FFF2-40B4-BE49-F238E27FC236}">
                <a16:creationId xmlns:a16="http://schemas.microsoft.com/office/drawing/2014/main" id="{58E9929C-2A63-45FE-A6A4-000CA9B1241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5640" y="2093976"/>
            <a:ext cx="3674142" cy="24524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B9A6D53-88B7-4291-8F0D-743FC95DBC50}"/>
              </a:ext>
            </a:extLst>
          </p:cNvPr>
          <p:cNvSpPr txBox="1"/>
          <p:nvPr/>
        </p:nvSpPr>
        <p:spPr>
          <a:xfrm>
            <a:off x="4879848" y="2391057"/>
            <a:ext cx="6248400" cy="1754326"/>
          </a:xfrm>
          <a:prstGeom prst="rect">
            <a:avLst/>
          </a:prstGeom>
          <a:noFill/>
        </p:spPr>
        <p:txBody>
          <a:bodyPr wrap="square" rtlCol="0">
            <a:spAutoFit/>
          </a:bodyPr>
          <a:lstStyle/>
          <a:p>
            <a:pPr algn="just"/>
            <a:r>
              <a:rPr lang="el-GR" b="1" i="1" dirty="0"/>
              <a:t>Η εκκλησιά </a:t>
            </a:r>
            <a:r>
              <a:rPr lang="el-GR" b="1" dirty="0"/>
              <a:t>: Είμαι η εκκλησία στο πλοίο Αβέρωφ . Σε άλλο πολεμικό  πλοίο δεν υπάρχει άλλη . Αυτό το στοιχείο με κάνει μοναδική. Είμαι το καμάρι του ελληνικού στόλου . Κάθε χρόνο εκατοντάδες άνθρωποι μπαίνουν στο πλοίο  . Όλοι με κοιτάζουν με δέος !!! Βρίσκομαι στο πίσω μέρος του πλοίου . </a:t>
            </a:r>
            <a:endParaRPr lang="en-US" b="1" dirty="0"/>
          </a:p>
        </p:txBody>
      </p:sp>
    </p:spTree>
    <p:extLst>
      <p:ext uri="{BB962C8B-B14F-4D97-AF65-F5344CB8AC3E}">
        <p14:creationId xmlns:p14="http://schemas.microsoft.com/office/powerpoint/2010/main" val="3261185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F08CB5-6CF0-434F-8AFD-A1AC1F04FC2A}"/>
              </a:ext>
            </a:extLst>
          </p:cNvPr>
          <p:cNvSpPr>
            <a:spLocks noGrp="1"/>
          </p:cNvSpPr>
          <p:nvPr>
            <p:ph type="title"/>
          </p:nvPr>
        </p:nvSpPr>
        <p:spPr/>
        <p:txBody>
          <a:bodyPr/>
          <a:lstStyle/>
          <a:p>
            <a:endParaRPr lang="en-US"/>
          </a:p>
        </p:txBody>
      </p:sp>
      <p:pic>
        <p:nvPicPr>
          <p:cNvPr id="7" name="Θέση περιεχομένου 6" descr="Εικόνα που περιέχει βάρκα, ουρανός, υπαίθριος, νερό&#10;&#10;Περιγραφή που δημιουργήθηκε αυτόματα">
            <a:extLst>
              <a:ext uri="{FF2B5EF4-FFF2-40B4-BE49-F238E27FC236}">
                <a16:creationId xmlns:a16="http://schemas.microsoft.com/office/drawing/2014/main" id="{B06A7004-E012-426E-AB0F-1645033BDDA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7393" y="2217876"/>
            <a:ext cx="5189449" cy="3142400"/>
          </a:xfrm>
          <a:blipFill>
            <a:blip r:embed="rId2">
              <a:alphaModFix amt="21000"/>
            </a:blip>
            <a:stretch>
              <a:fillRect/>
            </a:stretch>
          </a:blipFill>
          <a:ln>
            <a:solidFill>
              <a:schemeClr val="accent1"/>
            </a:solidFill>
          </a:ln>
        </p:spPr>
      </p:pic>
      <p:sp>
        <p:nvSpPr>
          <p:cNvPr id="8" name="TextBox 7">
            <a:extLst>
              <a:ext uri="{FF2B5EF4-FFF2-40B4-BE49-F238E27FC236}">
                <a16:creationId xmlns:a16="http://schemas.microsoft.com/office/drawing/2014/main" id="{8481F743-F370-4382-B05B-0D2D2E6F804A}"/>
              </a:ext>
            </a:extLst>
          </p:cNvPr>
          <p:cNvSpPr txBox="1"/>
          <p:nvPr/>
        </p:nvSpPr>
        <p:spPr>
          <a:xfrm>
            <a:off x="5658212" y="2773413"/>
            <a:ext cx="6137414" cy="2308324"/>
          </a:xfrm>
          <a:prstGeom prst="rect">
            <a:avLst/>
          </a:prstGeom>
          <a:noFill/>
        </p:spPr>
        <p:txBody>
          <a:bodyPr wrap="square" rtlCol="0">
            <a:spAutoFit/>
          </a:bodyPr>
          <a:lstStyle/>
          <a:p>
            <a:pPr algn="just"/>
            <a:r>
              <a:rPr lang="el-GR" b="1" i="1" dirty="0"/>
              <a:t>Τα κύρια κανόνια</a:t>
            </a:r>
            <a:r>
              <a:rPr lang="el-GR" b="1" dirty="0"/>
              <a:t>: Εμείς τα κανόνια (οκτώ στον αριθμό) είμαστε φοβερά και τρομερά . Προκαλέσαμε πολύ μεγάλες ζημιές στα Τουρκικά πλοία και υπερασπιστήκαμε τον τόπο μας με αυταπάρνηση. Οι Τούρκοι μας βλέπουν και τρέμουν . Δεν λειτουργούμε πια. Είμαστε όμως ένα στολίδι στο πλοίο . Κάναμε το Έθνος περήφανο . Έχουμε διαμέτρημα 9,2 ιντσών (23,4εκ. διάμετρο κάνης)</a:t>
            </a:r>
            <a:endParaRPr lang="en-US" b="1" dirty="0"/>
          </a:p>
        </p:txBody>
      </p:sp>
    </p:spTree>
    <p:extLst>
      <p:ext uri="{BB962C8B-B14F-4D97-AF65-F5344CB8AC3E}">
        <p14:creationId xmlns:p14="http://schemas.microsoft.com/office/powerpoint/2010/main" val="27856275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000"/>
                                        <p:tgtEl>
                                          <p:spTgt spid="8"/>
                                        </p:tgtEl>
                                      </p:cBhvr>
                                    </p:animEffect>
                                    <p:anim calcmode="lin" valueType="num">
                                      <p:cBhvr>
                                        <p:cTn id="26" dur="2000" fill="hold"/>
                                        <p:tgtEl>
                                          <p:spTgt spid="8"/>
                                        </p:tgtEl>
                                        <p:attrNameLst>
                                          <p:attrName>ppt_w</p:attrName>
                                        </p:attrNameLst>
                                      </p:cBhvr>
                                      <p:tavLst>
                                        <p:tav tm="0" fmla="#ppt_w*sin(2.5*pi*$)">
                                          <p:val>
                                            <p:fltVal val="0"/>
                                          </p:val>
                                        </p:tav>
                                        <p:tav tm="100000">
                                          <p:val>
                                            <p:fltVal val="1"/>
                                          </p:val>
                                        </p:tav>
                                      </p:tavLst>
                                    </p:anim>
                                    <p:anim calcmode="lin" valueType="num">
                                      <p:cBhvr>
                                        <p:cTn id="27"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Ξυλογραφία">
  <a:themeElements>
    <a:clrScheme name="Ξυλογραφία">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Ξυλογραφία">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Ξυλογραφία">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TM03090434[[fn=Ξυλογραφία]]</Template>
  <TotalTime>278</TotalTime>
  <Words>845</Words>
  <Application>Microsoft Office PowerPoint</Application>
  <PresentationFormat>Ευρεία οθόνη</PresentationFormat>
  <Paragraphs>31</Paragraphs>
  <Slides>12</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12</vt:i4>
      </vt:variant>
    </vt:vector>
  </HeadingPairs>
  <TitlesOfParts>
    <vt:vector size="19" baseType="lpstr">
      <vt:lpstr>Calibri</vt:lpstr>
      <vt:lpstr>Cambria</vt:lpstr>
      <vt:lpstr>Roboto</vt:lpstr>
      <vt:lpstr>Rockwell</vt:lpstr>
      <vt:lpstr>Rockwell Condensed</vt:lpstr>
      <vt:lpstr>Wingdings</vt:lpstr>
      <vt:lpstr>Ξυλογραφία</vt:lpstr>
      <vt:lpstr>Το μουσειο μας  </vt:lpstr>
      <vt:lpstr>Παρουσίαση του PowerPoint</vt:lpstr>
      <vt:lpstr>Το μουσειο &lt;&lt;Αβερωφ &gt;&gt; Η ιστορια …</vt:lpstr>
      <vt:lpstr>Παρουσίαση του PowerPoint</vt:lpstr>
      <vt:lpstr>Παρουσίαση του PowerPoint</vt:lpstr>
      <vt:lpstr>Παρουσίαση του PowerPoint</vt:lpstr>
      <vt:lpstr>Παρουσίαση του PowerPoint</vt:lpstr>
      <vt:lpstr>…ΚΑΙ ΤΑ ΕΚΘΕΜΑΤΑ </vt:lpstr>
      <vt:lpstr>Παρουσίαση του PowerPoint</vt:lpstr>
      <vt:lpstr>Παρουσίαση του PowerPoint</vt:lpstr>
      <vt:lpstr>Παρουσίαση του PowerPoint</vt:lpstr>
      <vt:lpstr>ΣΑΣ ΠΕΡΙΜΕΝΩ ΝΑ ΜΕ ΕΠΙΣΚΕΦΤΕΙΤΕ!!!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Τα μουσεία μας</dc:title>
  <dc:creator>Efstratios Mikedis</dc:creator>
  <cp:lastModifiedBy>Efstratios Mikedis</cp:lastModifiedBy>
  <cp:revision>40</cp:revision>
  <dcterms:created xsi:type="dcterms:W3CDTF">2021-02-20T16:17:33Z</dcterms:created>
  <dcterms:modified xsi:type="dcterms:W3CDTF">2021-03-01T18:29:50Z</dcterms:modified>
</cp:coreProperties>
</file>