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2" r:id="rId3"/>
    <p:sldId id="263" r:id="rId4"/>
    <p:sldId id="264" r:id="rId5"/>
    <p:sldId id="265" r:id="rId6"/>
    <p:sldId id="268" r:id="rId7"/>
    <p:sldId id="269" r:id="rId8"/>
    <p:sldId id="270" r:id="rId9"/>
    <p:sldId id="266" r:id="rId1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0" d="100"/>
          <a:sy n="60" d="100"/>
        </p:scale>
        <p:origin x="826" y="3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666C4B-F579-4F7A-96B5-D1355F6D37B1}" type="datetimeFigureOut">
              <a:rPr lang="el-GR" smtClean="0"/>
              <a:pPr/>
              <a:t>7/3/2021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6616437-5D31-479A-99B2-156688606624}" type="slidenum">
              <a:rPr lang="el-GR" smtClean="0"/>
              <a:pPr/>
              <a:t>‹#›</a:t>
            </a:fld>
            <a:endParaRPr lang="el-GR"/>
          </a:p>
        </p:txBody>
      </p:sp>
    </p:spTree>
    <p:extLst>
      <p:ext uri="{BB962C8B-B14F-4D97-AF65-F5344CB8AC3E}">
        <p14:creationId xmlns:p14="http://schemas.microsoft.com/office/powerpoint/2010/main" val="270091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666C4B-F579-4F7A-96B5-D1355F6D37B1}" type="datetimeFigureOut">
              <a:rPr lang="el-GR" smtClean="0"/>
              <a:pPr/>
              <a:t>7/3/2021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6616437-5D31-479A-99B2-156688606624}" type="slidenum">
              <a:rPr lang="el-GR" smtClean="0"/>
              <a:pPr/>
              <a:t>‹#›</a:t>
            </a:fld>
            <a:endParaRPr lang="el-GR"/>
          </a:p>
        </p:txBody>
      </p:sp>
    </p:spTree>
    <p:extLst>
      <p:ext uri="{BB962C8B-B14F-4D97-AF65-F5344CB8AC3E}">
        <p14:creationId xmlns:p14="http://schemas.microsoft.com/office/powerpoint/2010/main" val="1995563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666C4B-F579-4F7A-96B5-D1355F6D37B1}" type="datetimeFigureOut">
              <a:rPr lang="el-GR" smtClean="0"/>
              <a:pPr/>
              <a:t>7/3/2021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6616437-5D31-479A-99B2-156688606624}" type="slidenum">
              <a:rPr lang="el-GR" smtClean="0"/>
              <a:pPr/>
              <a:t>‹#›</a:t>
            </a:fld>
            <a:endParaRPr lang="el-G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044338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666C4B-F579-4F7A-96B5-D1355F6D37B1}" type="datetimeFigureOut">
              <a:rPr lang="el-GR" smtClean="0"/>
              <a:pPr/>
              <a:t>7/3/2021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6616437-5D31-479A-99B2-156688606624}" type="slidenum">
              <a:rPr lang="el-GR" smtClean="0"/>
              <a:pPr/>
              <a:t>‹#›</a:t>
            </a:fld>
            <a:endParaRPr lang="el-GR"/>
          </a:p>
        </p:txBody>
      </p:sp>
    </p:spTree>
    <p:extLst>
      <p:ext uri="{BB962C8B-B14F-4D97-AF65-F5344CB8AC3E}">
        <p14:creationId xmlns:p14="http://schemas.microsoft.com/office/powerpoint/2010/main" val="819850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666C4B-F579-4F7A-96B5-D1355F6D37B1}" type="datetimeFigureOut">
              <a:rPr lang="el-GR" smtClean="0"/>
              <a:pPr/>
              <a:t>7/3/2021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6616437-5D31-479A-99B2-156688606624}" type="slidenum">
              <a:rPr lang="el-GR" smtClean="0"/>
              <a:pPr/>
              <a:t>‹#›</a:t>
            </a:fld>
            <a:endParaRPr lang="el-G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50112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666C4B-F579-4F7A-96B5-D1355F6D37B1}" type="datetimeFigureOut">
              <a:rPr lang="el-GR" smtClean="0"/>
              <a:pPr/>
              <a:t>7/3/2021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6616437-5D31-479A-99B2-156688606624}" type="slidenum">
              <a:rPr lang="el-GR" smtClean="0"/>
              <a:pPr/>
              <a:t>‹#›</a:t>
            </a:fld>
            <a:endParaRPr lang="el-GR"/>
          </a:p>
        </p:txBody>
      </p:sp>
    </p:spTree>
    <p:extLst>
      <p:ext uri="{BB962C8B-B14F-4D97-AF65-F5344CB8AC3E}">
        <p14:creationId xmlns:p14="http://schemas.microsoft.com/office/powerpoint/2010/main" val="2415770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666C4B-F579-4F7A-96B5-D1355F6D37B1}" type="datetimeFigureOut">
              <a:rPr lang="el-GR" smtClean="0"/>
              <a:pPr/>
              <a:t>7/3/2021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6616437-5D31-479A-99B2-156688606624}" type="slidenum">
              <a:rPr lang="el-GR" smtClean="0"/>
              <a:pPr/>
              <a:t>‹#›</a:t>
            </a:fld>
            <a:endParaRPr lang="el-GR"/>
          </a:p>
        </p:txBody>
      </p:sp>
    </p:spTree>
    <p:extLst>
      <p:ext uri="{BB962C8B-B14F-4D97-AF65-F5344CB8AC3E}">
        <p14:creationId xmlns:p14="http://schemas.microsoft.com/office/powerpoint/2010/main" val="494548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666C4B-F579-4F7A-96B5-D1355F6D37B1}" type="datetimeFigureOut">
              <a:rPr lang="el-GR" smtClean="0"/>
              <a:pPr/>
              <a:t>7/3/2021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6616437-5D31-479A-99B2-156688606624}" type="slidenum">
              <a:rPr lang="el-GR" smtClean="0"/>
              <a:pPr/>
              <a:t>‹#›</a:t>
            </a:fld>
            <a:endParaRPr lang="el-GR"/>
          </a:p>
        </p:txBody>
      </p:sp>
    </p:spTree>
    <p:extLst>
      <p:ext uri="{BB962C8B-B14F-4D97-AF65-F5344CB8AC3E}">
        <p14:creationId xmlns:p14="http://schemas.microsoft.com/office/powerpoint/2010/main" val="1121966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666C4B-F579-4F7A-96B5-D1355F6D37B1}" type="datetimeFigureOut">
              <a:rPr lang="el-GR" smtClean="0"/>
              <a:pPr/>
              <a:t>7/3/2021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6616437-5D31-479A-99B2-156688606624}" type="slidenum">
              <a:rPr lang="el-GR" smtClean="0"/>
              <a:pPr/>
              <a:t>‹#›</a:t>
            </a:fld>
            <a:endParaRPr lang="el-GR"/>
          </a:p>
        </p:txBody>
      </p:sp>
    </p:spTree>
    <p:extLst>
      <p:ext uri="{BB962C8B-B14F-4D97-AF65-F5344CB8AC3E}">
        <p14:creationId xmlns:p14="http://schemas.microsoft.com/office/powerpoint/2010/main" val="1799502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666C4B-F579-4F7A-96B5-D1355F6D37B1}" type="datetimeFigureOut">
              <a:rPr lang="el-GR" smtClean="0"/>
              <a:pPr/>
              <a:t>7/3/2021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6616437-5D31-479A-99B2-156688606624}" type="slidenum">
              <a:rPr lang="el-GR" smtClean="0"/>
              <a:pPr/>
              <a:t>‹#›</a:t>
            </a:fld>
            <a:endParaRPr lang="el-GR"/>
          </a:p>
        </p:txBody>
      </p:sp>
    </p:spTree>
    <p:extLst>
      <p:ext uri="{BB962C8B-B14F-4D97-AF65-F5344CB8AC3E}">
        <p14:creationId xmlns:p14="http://schemas.microsoft.com/office/powerpoint/2010/main" val="425717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666C4B-F579-4F7A-96B5-D1355F6D37B1}" type="datetimeFigureOut">
              <a:rPr lang="el-GR" smtClean="0"/>
              <a:pPr/>
              <a:t>7/3/2021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6616437-5D31-479A-99B2-156688606624}" type="slidenum">
              <a:rPr lang="el-GR" smtClean="0"/>
              <a:pPr/>
              <a:t>‹#›</a:t>
            </a:fld>
            <a:endParaRPr lang="el-GR"/>
          </a:p>
        </p:txBody>
      </p:sp>
    </p:spTree>
    <p:extLst>
      <p:ext uri="{BB962C8B-B14F-4D97-AF65-F5344CB8AC3E}">
        <p14:creationId xmlns:p14="http://schemas.microsoft.com/office/powerpoint/2010/main" val="263971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666C4B-F579-4F7A-96B5-D1355F6D37B1}" type="datetimeFigureOut">
              <a:rPr lang="el-GR" smtClean="0"/>
              <a:pPr/>
              <a:t>7/3/2021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6616437-5D31-479A-99B2-156688606624}" type="slidenum">
              <a:rPr lang="el-GR" smtClean="0"/>
              <a:pPr/>
              <a:t>‹#›</a:t>
            </a:fld>
            <a:endParaRPr lang="el-GR"/>
          </a:p>
        </p:txBody>
      </p:sp>
    </p:spTree>
    <p:extLst>
      <p:ext uri="{BB962C8B-B14F-4D97-AF65-F5344CB8AC3E}">
        <p14:creationId xmlns:p14="http://schemas.microsoft.com/office/powerpoint/2010/main" val="2914051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666C4B-F579-4F7A-96B5-D1355F6D37B1}" type="datetimeFigureOut">
              <a:rPr lang="el-GR" smtClean="0"/>
              <a:pPr/>
              <a:t>7/3/2021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6616437-5D31-479A-99B2-156688606624}" type="slidenum">
              <a:rPr lang="el-GR" smtClean="0"/>
              <a:pPr/>
              <a:t>‹#›</a:t>
            </a:fld>
            <a:endParaRPr lang="el-GR"/>
          </a:p>
        </p:txBody>
      </p:sp>
    </p:spTree>
    <p:extLst>
      <p:ext uri="{BB962C8B-B14F-4D97-AF65-F5344CB8AC3E}">
        <p14:creationId xmlns:p14="http://schemas.microsoft.com/office/powerpoint/2010/main" val="2129427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666C4B-F579-4F7A-96B5-D1355F6D37B1}" type="datetimeFigureOut">
              <a:rPr lang="el-GR" smtClean="0"/>
              <a:pPr/>
              <a:t>7/3/2021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6616437-5D31-479A-99B2-156688606624}" type="slidenum">
              <a:rPr lang="el-GR" smtClean="0"/>
              <a:pPr/>
              <a:t>‹#›</a:t>
            </a:fld>
            <a:endParaRPr lang="el-GR"/>
          </a:p>
        </p:txBody>
      </p:sp>
    </p:spTree>
    <p:extLst>
      <p:ext uri="{BB962C8B-B14F-4D97-AF65-F5344CB8AC3E}">
        <p14:creationId xmlns:p14="http://schemas.microsoft.com/office/powerpoint/2010/main" val="3659473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666C4B-F579-4F7A-96B5-D1355F6D37B1}" type="datetimeFigureOut">
              <a:rPr lang="el-GR" smtClean="0"/>
              <a:pPr/>
              <a:t>7/3/2021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6616437-5D31-479A-99B2-156688606624}" type="slidenum">
              <a:rPr lang="el-GR" smtClean="0"/>
              <a:pPr/>
              <a:t>‹#›</a:t>
            </a:fld>
            <a:endParaRPr lang="el-GR"/>
          </a:p>
        </p:txBody>
      </p:sp>
    </p:spTree>
    <p:extLst>
      <p:ext uri="{BB962C8B-B14F-4D97-AF65-F5344CB8AC3E}">
        <p14:creationId xmlns:p14="http://schemas.microsoft.com/office/powerpoint/2010/main" val="2715775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666C4B-F579-4F7A-96B5-D1355F6D37B1}" type="datetimeFigureOut">
              <a:rPr lang="el-GR" smtClean="0"/>
              <a:pPr/>
              <a:t>7/3/2021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6616437-5D31-479A-99B2-156688606624}" type="slidenum">
              <a:rPr lang="el-GR" smtClean="0"/>
              <a:pPr/>
              <a:t>‹#›</a:t>
            </a:fld>
            <a:endParaRPr lang="el-GR"/>
          </a:p>
        </p:txBody>
      </p:sp>
    </p:spTree>
    <p:extLst>
      <p:ext uri="{BB962C8B-B14F-4D97-AF65-F5344CB8AC3E}">
        <p14:creationId xmlns:p14="http://schemas.microsoft.com/office/powerpoint/2010/main" val="29641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7666C4B-F579-4F7A-96B5-D1355F6D37B1}" type="datetimeFigureOut">
              <a:rPr lang="el-GR" smtClean="0"/>
              <a:pPr/>
              <a:t>7/3/2021</a:t>
            </a:fld>
            <a:endParaRPr lang="el-G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6616437-5D31-479A-99B2-156688606624}" type="slidenum">
              <a:rPr lang="el-GR" smtClean="0"/>
              <a:pPr/>
              <a:t>‹#›</a:t>
            </a:fld>
            <a:endParaRPr lang="el-GR"/>
          </a:p>
        </p:txBody>
      </p:sp>
    </p:spTree>
    <p:extLst>
      <p:ext uri="{BB962C8B-B14F-4D97-AF65-F5344CB8AC3E}">
        <p14:creationId xmlns:p14="http://schemas.microsoft.com/office/powerpoint/2010/main" val="1147281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Image result for Βρετανικό Μουσείο"/>
          <p:cNvPicPr>
            <a:picLocks noChangeAspect="1" noChangeArrowheads="1"/>
          </p:cNvPicPr>
          <p:nvPr/>
        </p:nvPicPr>
        <p:blipFill>
          <a:blip r:embed="rId2" cstate="print"/>
          <a:srcRect/>
          <a:stretch>
            <a:fillRect/>
          </a:stretch>
        </p:blipFill>
        <p:spPr bwMode="auto">
          <a:xfrm>
            <a:off x="0" y="3140968"/>
            <a:ext cx="4788024" cy="3717032"/>
          </a:xfrm>
          <a:prstGeom prst="rect">
            <a:avLst/>
          </a:prstGeom>
          <a:noFill/>
        </p:spPr>
      </p:pic>
      <p:pic>
        <p:nvPicPr>
          <p:cNvPr id="5" name="Picture 2" descr="Image result for Μουσείο του Λούβρου"/>
          <p:cNvPicPr>
            <a:picLocks noChangeAspect="1" noChangeArrowheads="1"/>
          </p:cNvPicPr>
          <p:nvPr/>
        </p:nvPicPr>
        <p:blipFill>
          <a:blip r:embed="rId3" cstate="print"/>
          <a:srcRect/>
          <a:stretch>
            <a:fillRect/>
          </a:stretch>
        </p:blipFill>
        <p:spPr bwMode="auto">
          <a:xfrm>
            <a:off x="0" y="0"/>
            <a:ext cx="4499992" cy="3383280"/>
          </a:xfrm>
          <a:prstGeom prst="rect">
            <a:avLst/>
          </a:prstGeom>
          <a:noFill/>
        </p:spPr>
      </p:pic>
      <p:sp>
        <p:nvSpPr>
          <p:cNvPr id="7" name="Στρογγυλεμένο ορθογώνιο 6"/>
          <p:cNvSpPr/>
          <p:nvPr/>
        </p:nvSpPr>
        <p:spPr>
          <a:xfrm>
            <a:off x="2394012" y="2405463"/>
            <a:ext cx="6800850" cy="1955634"/>
          </a:xfrm>
          <a:prstGeom prst="roundRect">
            <a:avLst/>
          </a:prstGeom>
          <a:solidFill>
            <a:schemeClr val="accent2">
              <a:lumMod val="40000"/>
              <a:lumOff val="6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rebuchet MS"/>
              <a:ea typeface="+mn-ea"/>
              <a:cs typeface="+mn-cs"/>
            </a:endParaRPr>
          </a:p>
        </p:txBody>
      </p:sp>
      <p:sp>
        <p:nvSpPr>
          <p:cNvPr id="15" name="Ορθογώνιο 14"/>
          <p:cNvSpPr/>
          <p:nvPr/>
        </p:nvSpPr>
        <p:spPr>
          <a:xfrm>
            <a:off x="2709151" y="2705725"/>
            <a:ext cx="6170571" cy="14465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3200" b="1" i="0" u="none" strike="noStrike" kern="1200" cap="none" spc="0" normalizeH="0" baseline="0" noProof="0" dirty="0">
                <a:ln w="12700">
                  <a:solidFill>
                    <a:srgbClr val="373545">
                      <a:lumMod val="75000"/>
                    </a:srgbClr>
                  </a:solidFill>
                  <a:prstDash val="solid"/>
                </a:ln>
                <a:solidFill>
                  <a:srgbClr val="6997AF">
                    <a:lumMod val="75000"/>
                  </a:srgbClr>
                </a:solidFill>
                <a:effectLst>
                  <a:outerShdw dist="38100" dir="2640000" algn="bl" rotWithShape="0">
                    <a:srgbClr val="373545">
                      <a:lumMod val="75000"/>
                    </a:srgbClr>
                  </a:outerShdw>
                </a:effectLst>
                <a:uLnTx/>
                <a:uFillTx/>
                <a:latin typeface="Trebuchet MS"/>
                <a:ea typeface="+mn-ea"/>
                <a:cs typeface="+mn-cs"/>
              </a:rPr>
              <a:t>ΙΣΤΟΡΙΑ ΑΓΑΛΜΑΤΩΝ…</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w="12700">
                  <a:solidFill>
                    <a:srgbClr val="373545">
                      <a:lumMod val="75000"/>
                    </a:srgbClr>
                  </a:solidFill>
                  <a:prstDash val="solid"/>
                </a:ln>
                <a:solidFill>
                  <a:srgbClr val="6997AF">
                    <a:lumMod val="75000"/>
                  </a:srgbClr>
                </a:solidFill>
                <a:effectLst>
                  <a:outerShdw dist="38100" dir="2640000" algn="bl" rotWithShape="0">
                    <a:srgbClr val="373545">
                      <a:lumMod val="75000"/>
                    </a:srgbClr>
                  </a:outerShdw>
                </a:effectLst>
                <a:uLnTx/>
                <a:uFillTx/>
                <a:latin typeface="Trebuchet MS"/>
                <a:ea typeface="+mn-ea"/>
                <a:cs typeface="+mn-cs"/>
              </a:rPr>
              <a:t>μέσα από τους μεταξύ τους διαλόγους.</a:t>
            </a:r>
          </a:p>
        </p:txBody>
      </p:sp>
    </p:spTree>
    <p:extLst>
      <p:ext uri="{BB962C8B-B14F-4D97-AF65-F5344CB8AC3E}">
        <p14:creationId xmlns:p14="http://schemas.microsoft.com/office/powerpoint/2010/main" val="3625787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5000">
        <p15:prstTrans prst="curtains"/>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C9F224-91B2-4EFD-93C4-A3276913A77D}"/>
              </a:ext>
            </a:extLst>
          </p:cNvPr>
          <p:cNvSpPr>
            <a:spLocks noGrp="1"/>
          </p:cNvSpPr>
          <p:nvPr>
            <p:ph sz="half" idx="1"/>
          </p:nvPr>
        </p:nvSpPr>
        <p:spPr>
          <a:xfrm>
            <a:off x="0" y="1058338"/>
            <a:ext cx="7213600" cy="6113392"/>
          </a:xfrm>
        </p:spPr>
        <p:txBody>
          <a:bodyPr>
            <a:noAutofit/>
          </a:bodyPr>
          <a:lstStyle/>
          <a:p>
            <a:pPr algn="just"/>
            <a:r>
              <a:rPr lang="el-GR" sz="2000" dirty="0"/>
              <a:t>Γεια σας, θα θέλατε να μας πείτε λίγα πράγματα για εσάς;</a:t>
            </a:r>
          </a:p>
          <a:p>
            <a:pPr algn="just"/>
            <a:r>
              <a:rPr lang="el-GR" sz="2000" dirty="0"/>
              <a:t>Σήμερα συνειδητοποίησα τι δεν μου αρέσει στην εμφάνισή μου. Μου λείπουν τα χέρια και το κεφάλι μου. Δεν θυμάμαι καλά, αλλά νομίζω πως κάποτε τα είχα και ήμουν ακόμα πιο όμορφη. Πρόσφατα έμαθα από έναν τουρίστα που με επισκέφτηκε ότι ένα πιστό μου αντίγραφο που βρίσκεται στην Αλεξανδρούπολη τα έχει όλα αυτά και πολύ θα ήθελα να το συναντήσω να δω πως ήμουν παλιότερα, αλλά πιστεύω πως θα ήμουν πανέμορφη. Τώρα πάντως προσπαθώ να διατηρώ το σώμα μου πολύ καλά</a:t>
            </a:r>
            <a:r>
              <a:rPr lang="en-US" sz="2000" dirty="0"/>
              <a:t>,</a:t>
            </a:r>
            <a:r>
              <a:rPr lang="el-GR" sz="2000" dirty="0"/>
              <a:t> για να παραμένω εντυπωσιακή και να συνεχίζουν να με θαυμάζουν. Ας σταματήσουμε να λέμε τα αυτονόητα, για την ομορφιά μου και ας πάμε στα σοβαρά. Λείπω πολλά χρόνια από την  πατρίδα μου καθώς είμαι πολύ μακριά από αύτην, στην Γαλλία, στο μουσείο του Λούβρου.  Είναι πολύ όμορφα εδώ και είμαι ευτυχισμένη. Σίγουρα όμως στη χώρα</a:t>
            </a:r>
            <a:r>
              <a:rPr lang="en-US" sz="2000" dirty="0"/>
              <a:t> </a:t>
            </a:r>
            <a:r>
              <a:rPr lang="el-GR" sz="2000" dirty="0"/>
              <a:t>μου, θα ήταν πολύ καλύτερα.  </a:t>
            </a:r>
          </a:p>
        </p:txBody>
      </p:sp>
      <p:pic>
        <p:nvPicPr>
          <p:cNvPr id="2050" name="Picture 2" descr="Image result for νικη της Σαμοθράκης">
            <a:extLst>
              <a:ext uri="{FF2B5EF4-FFF2-40B4-BE49-F238E27FC236}">
                <a16:creationId xmlns:a16="http://schemas.microsoft.com/office/drawing/2014/main" id="{1475615E-581A-4091-8BDD-A89E9B6B94D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3600" y="1905000"/>
            <a:ext cx="4846872" cy="36406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04E2A46-924E-427A-88D5-DA67F368E97B}"/>
              </a:ext>
            </a:extLst>
          </p:cNvPr>
          <p:cNvSpPr/>
          <p:nvPr/>
        </p:nvSpPr>
        <p:spPr>
          <a:xfrm>
            <a:off x="1423851" y="0"/>
            <a:ext cx="8076111" cy="923330"/>
          </a:xfrm>
          <a:prstGeom prst="rect">
            <a:avLst/>
          </a:prstGeom>
          <a:noFill/>
        </p:spPr>
        <p:txBody>
          <a:bodyPr wrap="square" lIns="91440" tIns="45720" rIns="91440" bIns="45720">
            <a:spAutoFit/>
          </a:bodyPr>
          <a:lstStyle/>
          <a:p>
            <a:pPr algn="ctr"/>
            <a:r>
              <a:rPr lang="el-GR"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Η Νίκη της Σαμοθράκης</a:t>
            </a:r>
            <a:endParaRPr lang="el-G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829024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amond(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57AE57-CCFC-4DF7-A2CE-C02A1EE0559E}"/>
              </a:ext>
            </a:extLst>
          </p:cNvPr>
          <p:cNvSpPr>
            <a:spLocks noGrp="1"/>
          </p:cNvSpPr>
          <p:nvPr>
            <p:ph sz="half" idx="1"/>
          </p:nvPr>
        </p:nvSpPr>
        <p:spPr>
          <a:xfrm>
            <a:off x="141515" y="1340168"/>
            <a:ext cx="7770585" cy="5299392"/>
          </a:xfrm>
        </p:spPr>
        <p:txBody>
          <a:bodyPr>
            <a:noAutofit/>
          </a:bodyPr>
          <a:lstStyle/>
          <a:p>
            <a:pPr algn="just"/>
            <a:r>
              <a:rPr lang="el-GR" sz="2500" dirty="0"/>
              <a:t>Εσείς έχετε κάποια ένσταση για την εμφάνισή σας;</a:t>
            </a:r>
          </a:p>
          <a:p>
            <a:pPr algn="just"/>
            <a:r>
              <a:rPr lang="el-GR" sz="2500" dirty="0"/>
              <a:t>Ακούστε, εγώ παρόλο που είμαι ένα κεφάλι μόνο πιστεύω πως παραμένω εντυπωσιακός. Μάλλον βοηθάει η ομοιότητά μου με το κεφάλι του αγάλματος της Ελευθερίας, που βρίσκεται στην Αμερική. Όμως η φήμη μου λέει ότι αντιπροσωπεύω τον Θεό Ήλιο, επειδή κάποιες γραμμές που αρχίζουν από το κεφάλι μου μοιάζουν με τις ακτίνες του και γι’ αυτό με συσχέτισαν μαζί του. Βρίσκομαι στο αρχαιολογικό μουσείο της Ρόδου, στην πατρίδα μου, σε αντίθεση με πολλά άλλα αγάλματα. Το θεωρώ πολύ σημαντικό και είμαι ιδιαίτερα χαρούμενος.</a:t>
            </a:r>
          </a:p>
        </p:txBody>
      </p:sp>
      <p:pic>
        <p:nvPicPr>
          <p:cNvPr id="5" name="Content Placeholder 4">
            <a:extLst>
              <a:ext uri="{FF2B5EF4-FFF2-40B4-BE49-F238E27FC236}">
                <a16:creationId xmlns:a16="http://schemas.microsoft.com/office/drawing/2014/main" id="{7BE1A965-E5A4-47AE-B113-B7A6076ECA08}"/>
              </a:ext>
            </a:extLst>
          </p:cNvPr>
          <p:cNvPicPr>
            <a:picLocks noGrp="1" noChangeAspect="1"/>
          </p:cNvPicPr>
          <p:nvPr>
            <p:ph sz="half" idx="2"/>
          </p:nvPr>
        </p:nvPicPr>
        <p:blipFill>
          <a:blip r:embed="rId2" cstate="print"/>
          <a:stretch>
            <a:fillRect/>
          </a:stretch>
        </p:blipFill>
        <p:spPr>
          <a:xfrm>
            <a:off x="8049386" y="1949768"/>
            <a:ext cx="3280868" cy="4329112"/>
          </a:xfrm>
          <a:prstGeom prst="rect">
            <a:avLst/>
          </a:prstGeom>
        </p:spPr>
      </p:pic>
      <p:sp>
        <p:nvSpPr>
          <p:cNvPr id="4" name="Rectangle 3">
            <a:extLst>
              <a:ext uri="{FF2B5EF4-FFF2-40B4-BE49-F238E27FC236}">
                <a16:creationId xmlns:a16="http://schemas.microsoft.com/office/drawing/2014/main" id="{9A2DFF59-DE67-43EB-A4E5-9D4BB81B790C}"/>
              </a:ext>
            </a:extLst>
          </p:cNvPr>
          <p:cNvSpPr/>
          <p:nvPr/>
        </p:nvSpPr>
        <p:spPr>
          <a:xfrm>
            <a:off x="2497958" y="218440"/>
            <a:ext cx="5937844" cy="923330"/>
          </a:xfrm>
          <a:prstGeom prst="rect">
            <a:avLst/>
          </a:prstGeom>
          <a:noFill/>
        </p:spPr>
        <p:txBody>
          <a:bodyPr wrap="none" lIns="91440" tIns="45720" rIns="91440" bIns="45720">
            <a:spAutoFit/>
          </a:bodyPr>
          <a:lstStyle/>
          <a:p>
            <a:pPr algn="ctr"/>
            <a:r>
              <a:rPr lang="el-GR" sz="5400" b="1" cap="none" spc="0" dirty="0">
                <a:ln w="22225">
                  <a:solidFill>
                    <a:schemeClr val="accent2"/>
                  </a:solidFill>
                  <a:prstDash val="solid"/>
                </a:ln>
                <a:solidFill>
                  <a:schemeClr val="accent2">
                    <a:lumMod val="40000"/>
                    <a:lumOff val="60000"/>
                  </a:schemeClr>
                </a:solidFill>
                <a:effectLst/>
              </a:rPr>
              <a:t>Ο Θεός του Ήλιου</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53323358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6D451F-71EF-41B2-9EAA-EE4ED4C3F300}"/>
              </a:ext>
            </a:extLst>
          </p:cNvPr>
          <p:cNvSpPr>
            <a:spLocks noGrp="1"/>
          </p:cNvSpPr>
          <p:nvPr>
            <p:ph sz="half" idx="1"/>
          </p:nvPr>
        </p:nvSpPr>
        <p:spPr>
          <a:xfrm>
            <a:off x="436034" y="1545373"/>
            <a:ext cx="7387166" cy="5080058"/>
          </a:xfrm>
        </p:spPr>
        <p:txBody>
          <a:bodyPr>
            <a:noAutofit/>
          </a:bodyPr>
          <a:lstStyle/>
          <a:p>
            <a:pPr algn="just"/>
            <a:r>
              <a:rPr lang="el-GR" sz="2300" dirty="0"/>
              <a:t>Εσάς ποια είναι η αποψή σας για την εικόνα σας;</a:t>
            </a:r>
          </a:p>
          <a:p>
            <a:pPr algn="just"/>
            <a:r>
              <a:rPr lang="el-GR" sz="2300" dirty="0"/>
              <a:t>Εγώ είμαι πολύ περήφανος για την εμφάνισή μου. Ευχαριστώ πολύ τον Μύρωνα που με δημιούργησε γιατί με απεικονίζει νέο, γυμνασμένο και παραμένω έτσι από το 450 π.Χ που κατασκευάστηκα. Δυστυχώς όμως το αυθεντικό χάλκινο μου άγαλμα έχει χαθεί από τα αρχαία χρόνια και δημιουργήθηκα για να αναπληρώνω την απώλεια του. Είμαι πολύ καλός στη δουλειά μου και με την αξία μου έχω κερδίσει τον θαυμασμό του κόσμου. Βρίσκομαι στο φημισμένο Βρετανικό μουσείο, χωρίς να γνωρίζω τον ουσιαστικό λόγο. Περνάω πολύ καλά αν και νοσταλγώ την Ελλάδα...</a:t>
            </a:r>
          </a:p>
        </p:txBody>
      </p:sp>
      <p:pic>
        <p:nvPicPr>
          <p:cNvPr id="5" name="Content Placeholder 4">
            <a:extLst>
              <a:ext uri="{FF2B5EF4-FFF2-40B4-BE49-F238E27FC236}">
                <a16:creationId xmlns:a16="http://schemas.microsoft.com/office/drawing/2014/main" id="{B71C105F-780C-4DD5-8226-2DF843951BAD}"/>
              </a:ext>
            </a:extLst>
          </p:cNvPr>
          <p:cNvPicPr>
            <a:picLocks noGrp="1" noChangeAspect="1"/>
          </p:cNvPicPr>
          <p:nvPr>
            <p:ph sz="half" idx="2"/>
          </p:nvPr>
        </p:nvPicPr>
        <p:blipFill>
          <a:blip r:embed="rId2" cstate="print"/>
          <a:stretch>
            <a:fillRect/>
          </a:stretch>
        </p:blipFill>
        <p:spPr>
          <a:xfrm>
            <a:off x="8480199" y="2144683"/>
            <a:ext cx="2676297" cy="3881437"/>
          </a:xfrm>
          <a:prstGeom prst="rect">
            <a:avLst/>
          </a:prstGeom>
        </p:spPr>
      </p:pic>
      <p:sp>
        <p:nvSpPr>
          <p:cNvPr id="4" name="Rectangle 3">
            <a:extLst>
              <a:ext uri="{FF2B5EF4-FFF2-40B4-BE49-F238E27FC236}">
                <a16:creationId xmlns:a16="http://schemas.microsoft.com/office/drawing/2014/main" id="{7EAADCFD-9655-4A84-AFBE-4315F484EA03}"/>
              </a:ext>
            </a:extLst>
          </p:cNvPr>
          <p:cNvSpPr/>
          <p:nvPr/>
        </p:nvSpPr>
        <p:spPr>
          <a:xfrm>
            <a:off x="1293579" y="416381"/>
            <a:ext cx="7847020" cy="830997"/>
          </a:xfrm>
          <a:prstGeom prst="rect">
            <a:avLst/>
          </a:prstGeom>
          <a:noFill/>
        </p:spPr>
        <p:txBody>
          <a:bodyPr wrap="none" lIns="91440" tIns="45720" rIns="91440" bIns="45720">
            <a:spAutoFit/>
          </a:bodyPr>
          <a:lstStyle/>
          <a:p>
            <a:pPr algn="ctr"/>
            <a:r>
              <a:rPr lang="el-GR" sz="4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Ο Δισκοβόλος του Μύρωνα</a:t>
            </a:r>
            <a:endParaRPr lang="en-US" sz="4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24268905"/>
      </p:ext>
    </p:extLst>
  </p:cSld>
  <p:clrMapOvr>
    <a:masterClrMapping/>
  </p:clrMapOvr>
  <mc:AlternateContent xmlns:mc="http://schemas.openxmlformats.org/markup-compatibility/2006" xmlns:p14="http://schemas.microsoft.com/office/powerpoint/2010/main">
    <mc:Choice Requires="p14">
      <p:transition spd="slow" p14:dur="3900">
        <p14:glitter dir="u"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1999"/>
            <a:ext cx="7327900" cy="6248401"/>
          </a:xfrm>
        </p:spPr>
        <p:txBody>
          <a:bodyPr>
            <a:noAutofit/>
          </a:bodyPr>
          <a:lstStyle/>
          <a:p>
            <a:pPr algn="just"/>
            <a:r>
              <a:rPr lang="el-GR" sz="2000" dirty="0"/>
              <a:t>Μήπως θα θέλατε και εσείς να μας πείτε δύο λόγια για το πώς σας φαίνεται η εξωτερική σας εμφάνιση;</a:t>
            </a:r>
          </a:p>
          <a:p>
            <a:pPr algn="just"/>
            <a:r>
              <a:rPr lang="el-GR" sz="2000" dirty="0"/>
              <a:t>Αν και φτιάχτηκα πολύ παλιά το 150-50 π.Χ και εγώ θα έλεγα ότι είμαι πολύ περήφανη για την εμφάνιση μου  και κυρίως για την φυσική μου κατάσταση.</a:t>
            </a:r>
            <a:r>
              <a:rPr lang="en-US" sz="2000" dirty="0"/>
              <a:t> </a:t>
            </a:r>
            <a:r>
              <a:rPr lang="el-GR" sz="2000" dirty="0"/>
              <a:t>Όμως έχω ένα μεγάλο παράπονο που με κάνει να ζηλεύω τον Δισκοβόλο του Μύρωνα</a:t>
            </a:r>
            <a:r>
              <a:rPr lang="en-US" sz="2000" dirty="0"/>
              <a:t>,</a:t>
            </a:r>
            <a:r>
              <a:rPr lang="el-GR" sz="2000" dirty="0"/>
              <a:t>  του</a:t>
            </a:r>
            <a:r>
              <a:rPr lang="en-US" sz="2000" dirty="0"/>
              <a:t> </a:t>
            </a:r>
            <a:r>
              <a:rPr lang="el-GR" sz="2000" dirty="0"/>
              <a:t>οποίου είναι άρτια όλα τα ατομικά του χαρακτηριστικά. Εμένα μου λείπουν τα χέρια μου και οι επισκέπτες δεν μπορούν να με θαυμάζουν ολόκληρη. Αλλά λένε ότι είναι το πιο δυνατό μου χαρακτηριστικό, και με κάνει αναγνωρίσιμη από όλους. Γι’αυτό είμαι χαρούμενη καθώς  αποτελώ  ένα από τα πιο εκλεκτά παραδείγματα της αρχαίας ελληνικής  γλυπτικής. Όπως η Νίκη της Σαμοθράκης βρίσκομαι και εγώ στο μουσείο του Λούβρου. Είμαι ικανοποιημένη από την περιποίηση που λαμβάνω και ιδιαίτερα ευτυχής που έχω ένα ακόμα ελληνικό άγαλμα να συνομιλώ. Δεν με πειράζει ιδιαίτερα που βρίσκομαι μακριά από την Ελλάδα, διότι την θυμάμαι αμυδρά και δεν έχω καμία ιδέα για τη ζωή μου εκεί.</a:t>
            </a:r>
          </a:p>
          <a:p>
            <a:pPr algn="just"/>
            <a:endParaRPr lang="el-GR" dirty="0"/>
          </a:p>
        </p:txBody>
      </p:sp>
      <p:sp>
        <p:nvSpPr>
          <p:cNvPr id="1026" name="AutoShape 2" descr="Image result for Η Αφροδίτη τησ Μήλου"/>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1028" name="AutoShape 4" descr="Image result for Η Αφροδίτη τησ Μήλου"/>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rebuchet MS"/>
              <a:ea typeface="+mn-ea"/>
              <a:cs typeface="+mn-cs"/>
            </a:endParaRPr>
          </a:p>
        </p:txBody>
      </p:sp>
      <p:pic>
        <p:nvPicPr>
          <p:cNvPr id="1030" name="Picture 6" descr="Image result for Η Αφροδίτη τησ Μήλου"/>
          <p:cNvPicPr>
            <a:picLocks noChangeAspect="1" noChangeArrowheads="1"/>
          </p:cNvPicPr>
          <p:nvPr/>
        </p:nvPicPr>
        <p:blipFill>
          <a:blip r:embed="rId2" cstate="print"/>
          <a:srcRect/>
          <a:stretch>
            <a:fillRect/>
          </a:stretch>
        </p:blipFill>
        <p:spPr bwMode="auto">
          <a:xfrm>
            <a:off x="7957505" y="1282701"/>
            <a:ext cx="3802695" cy="5076794"/>
          </a:xfrm>
          <a:prstGeom prst="rect">
            <a:avLst/>
          </a:prstGeom>
          <a:noFill/>
        </p:spPr>
      </p:pic>
      <p:sp>
        <p:nvSpPr>
          <p:cNvPr id="4" name="Rectangle 3">
            <a:extLst>
              <a:ext uri="{FF2B5EF4-FFF2-40B4-BE49-F238E27FC236}">
                <a16:creationId xmlns:a16="http://schemas.microsoft.com/office/drawing/2014/main" id="{F18BCFFF-C6FA-4FDF-8AE7-E392016D1D4D}"/>
              </a:ext>
            </a:extLst>
          </p:cNvPr>
          <p:cNvSpPr/>
          <p:nvPr/>
        </p:nvSpPr>
        <p:spPr>
          <a:xfrm>
            <a:off x="2590650" y="-7442"/>
            <a:ext cx="6192721" cy="769441"/>
          </a:xfrm>
          <a:prstGeom prst="rect">
            <a:avLst/>
          </a:prstGeom>
          <a:noFill/>
        </p:spPr>
        <p:txBody>
          <a:bodyPr wrap="none" lIns="91440" tIns="45720" rIns="91440" bIns="45720">
            <a:spAutoFit/>
          </a:bodyPr>
          <a:lstStyle/>
          <a:p>
            <a:pPr algn="ctr"/>
            <a:r>
              <a:rPr lang="el-GR"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Η Αφροδίτη της Μήλου</a:t>
            </a:r>
            <a:endParaRPr lang="en-US"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65066054"/>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p:cTn id="7" dur="500" fill="hold"/>
                                        <p:tgtEl>
                                          <p:spTgt spid="1030"/>
                                        </p:tgtEl>
                                        <p:attrNameLst>
                                          <p:attrName>ppt_w</p:attrName>
                                        </p:attrNameLst>
                                      </p:cBhvr>
                                      <p:tavLst>
                                        <p:tav tm="0">
                                          <p:val>
                                            <p:fltVal val="0"/>
                                          </p:val>
                                        </p:tav>
                                        <p:tav tm="100000">
                                          <p:val>
                                            <p:strVal val="#ppt_w"/>
                                          </p:val>
                                        </p:tav>
                                      </p:tavLst>
                                    </p:anim>
                                    <p:anim calcmode="lin" valueType="num">
                                      <p:cBhvr>
                                        <p:cTn id="8" dur="500" fill="hold"/>
                                        <p:tgtEl>
                                          <p:spTgt spid="10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12610" y="881994"/>
            <a:ext cx="7713328" cy="5976006"/>
          </a:xfrm>
        </p:spPr>
        <p:txBody>
          <a:bodyPr>
            <a:noAutofit/>
          </a:bodyPr>
          <a:lstStyle/>
          <a:p>
            <a:pPr algn="just"/>
            <a:r>
              <a:rPr lang="el-GR" sz="2000" dirty="0"/>
              <a:t>Θα θέλατε μήπως κι εσείς να μας πείτε κάτι για την εμφανισή σας;</a:t>
            </a:r>
          </a:p>
          <a:p>
            <a:pPr algn="just"/>
            <a:r>
              <a:rPr lang="el-GR" sz="2000" dirty="0"/>
              <a:t>Συμφωνούμε όλες ότι είμαστε αγάλματα που προσέχουμε πολύ τον ευατό μας και φοράμε κομψά και κάποτε χρωματιστά ρούχα.</a:t>
            </a:r>
          </a:p>
          <a:p>
            <a:pPr algn="just"/>
            <a:r>
              <a:rPr lang="el-GR" sz="2000" dirty="0"/>
              <a:t>Σας άρεσε η δουλειά σας;</a:t>
            </a:r>
          </a:p>
          <a:p>
            <a:pPr algn="just"/>
            <a:r>
              <a:rPr lang="el-GR" sz="2000" dirty="0"/>
              <a:t>Παλαιότερα κάναμε μία πολύ σημαντική δουλειά. Στήριζαμε τ</a:t>
            </a:r>
            <a:r>
              <a:rPr lang="en-GB" sz="2000" dirty="0"/>
              <a:t>o</a:t>
            </a:r>
            <a:r>
              <a:rPr lang="el-GR" sz="2000" dirty="0"/>
              <a:t> Ερέχθειο και του δίναμε μία ξεχωριστή ομορφιά.Τώρα πια βρισκόμαστε στο μουσείο της Ακρόπολης και προσπαθούμε να προσφέρουμε εκεί, αν και θα προτιμούσαμε περήφανες να ξανάστηρίξουμε αυτό το αρχαίο κτίριο. Ένα πράγμα μας στεναχωρεί ιδιαίτερα. Η έκτη από εμάς δυστυχώς δεν βρίσκεται στην παρέα μας. Το 1803 αποσπάστηκε από το μέρος που στήριζε (2</a:t>
            </a:r>
            <a:r>
              <a:rPr lang="el-GR" sz="2000" baseline="30000" dirty="0"/>
              <a:t>η</a:t>
            </a:r>
            <a:r>
              <a:rPr lang="el-GR" sz="2000" dirty="0"/>
              <a:t> από τα αριστερά) και μέχρι το 1806 μέσω του πανούργου Βρετανού Έλγιν είχε μεταφερθεί στο Ηνωμένο Βασίλειο όπου βρίκεται έως σήμερα. Η απουσία της είναι αισθητή και μια θέση στο μουσείο μας την περιμένει να επιστρέψει.</a:t>
            </a:r>
          </a:p>
        </p:txBody>
      </p:sp>
      <p:sp>
        <p:nvSpPr>
          <p:cNvPr id="44034" name="AutoShape 2" descr="Image result for ΚαρυάτιδαΒρετανικό μουσείο"/>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44036" name="AutoShape 4" descr="Image result for ΚαρυάτιδαΒρετανικό μουσείο"/>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44038" name="AutoShape 6" descr="Image result for ΚαρυάτιδαΒρετανικό μουσείο"/>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rebuchet MS"/>
              <a:ea typeface="+mn-ea"/>
              <a:cs typeface="+mn-cs"/>
            </a:endParaRPr>
          </a:p>
        </p:txBody>
      </p:sp>
      <p:pic>
        <p:nvPicPr>
          <p:cNvPr id="1026" name="Picture 2"/>
          <p:cNvPicPr>
            <a:picLocks noChangeAspect="1" noChangeArrowheads="1"/>
          </p:cNvPicPr>
          <p:nvPr/>
        </p:nvPicPr>
        <p:blipFill>
          <a:blip r:embed="rId2" cstate="print"/>
          <a:srcRect/>
          <a:stretch>
            <a:fillRect/>
          </a:stretch>
        </p:blipFill>
        <p:spPr bwMode="auto">
          <a:xfrm>
            <a:off x="7783811" y="1638300"/>
            <a:ext cx="4337706" cy="4337706"/>
          </a:xfrm>
          <a:prstGeom prst="rect">
            <a:avLst/>
          </a:prstGeom>
          <a:noFill/>
          <a:ln w="9525">
            <a:noFill/>
            <a:miter lim="800000"/>
            <a:headEnd/>
            <a:tailEnd/>
          </a:ln>
        </p:spPr>
      </p:pic>
      <p:sp>
        <p:nvSpPr>
          <p:cNvPr id="3" name="Rectangle 2">
            <a:extLst>
              <a:ext uri="{FF2B5EF4-FFF2-40B4-BE49-F238E27FC236}">
                <a16:creationId xmlns:a16="http://schemas.microsoft.com/office/drawing/2014/main" id="{7EF16424-FF53-4C9E-A574-4298C873BA50}"/>
              </a:ext>
            </a:extLst>
          </p:cNvPr>
          <p:cNvSpPr/>
          <p:nvPr/>
        </p:nvSpPr>
        <p:spPr>
          <a:xfrm>
            <a:off x="3141254" y="-41336"/>
            <a:ext cx="5304246" cy="9233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l-GR" sz="5400" b="1" dirty="0">
                <a:ln/>
                <a:solidFill>
                  <a:schemeClr val="accent3"/>
                </a:solidFill>
              </a:rPr>
              <a:t>Οι</a:t>
            </a:r>
            <a:r>
              <a:rPr lang="el-GR" sz="5400" b="1" cap="none" spc="0" dirty="0">
                <a:ln/>
                <a:solidFill>
                  <a:schemeClr val="accent3"/>
                </a:solidFill>
                <a:effectLst/>
              </a:rPr>
              <a:t> Καρυάτιδες</a:t>
            </a:r>
            <a:endParaRPr lang="en-US" sz="5400" b="1" cap="none" spc="0" dirty="0">
              <a:ln/>
              <a:solidFill>
                <a:schemeClr val="accent3"/>
              </a:solidFill>
              <a:effectLst/>
            </a:endParaRPr>
          </a:p>
        </p:txBody>
      </p:sp>
    </p:spTree>
    <p:extLst>
      <p:ext uri="{BB962C8B-B14F-4D97-AF65-F5344CB8AC3E}">
        <p14:creationId xmlns:p14="http://schemas.microsoft.com/office/powerpoint/2010/main" val="339907804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1196" y="1570582"/>
            <a:ext cx="8636483" cy="4749663"/>
          </a:xfrm>
        </p:spPr>
        <p:txBody>
          <a:bodyPr>
            <a:normAutofit lnSpcReduction="10000"/>
          </a:bodyPr>
          <a:lstStyle/>
          <a:p>
            <a:pPr algn="just"/>
            <a:r>
              <a:rPr lang="el-GR" sz="2400" dirty="0"/>
              <a:t>Δισκοβόλος  του  Μύρωνα:</a:t>
            </a:r>
          </a:p>
          <a:p>
            <a:pPr algn="just">
              <a:buNone/>
            </a:pPr>
            <a:r>
              <a:rPr lang="el-GR" sz="2400" dirty="0"/>
              <a:t>	Τελικά εγώ είμαι ο καλύτερος από όλους, άρτια κατασκευασμένος, γυμνασμένος και συντηρημένος σωστά. </a:t>
            </a:r>
          </a:p>
          <a:p>
            <a:pPr algn="just"/>
            <a:r>
              <a:rPr lang="el-GR" sz="2400" dirty="0"/>
              <a:t>Καρυάτιδα:</a:t>
            </a:r>
          </a:p>
          <a:p>
            <a:pPr algn="just">
              <a:buNone/>
            </a:pPr>
            <a:r>
              <a:rPr lang="el-GR" sz="2400" dirty="0"/>
              <a:t>    Εμείς διαφωνούμε με αυτό, πιστεύουμε πως είμαστε οι πιο όμορφες, οι πιο καλοντυμένες και με την πιο σωστή κορμοστασιά από όλους σας!</a:t>
            </a:r>
          </a:p>
          <a:p>
            <a:pPr algn="just"/>
            <a:r>
              <a:rPr lang="el-GR" sz="2400" dirty="0"/>
              <a:t>Η Αφροδίτη της Μήλου:</a:t>
            </a:r>
          </a:p>
          <a:p>
            <a:pPr algn="just">
              <a:buNone/>
            </a:pPr>
            <a:r>
              <a:rPr lang="el-GR" sz="2400" dirty="0"/>
              <a:t>	Ναι αλλά και εγώ  είμαι ένα από  τα πιο αξιοθαύμαστα αγάλματα του κόσμου και οι άνθρωποι που με επισκέπτονται  με αντιμετωπίζουν με θαυμασμό και είμαι πολύ περήφανη γι’ αυτό.</a:t>
            </a:r>
          </a:p>
          <a:p>
            <a:pPr algn="just">
              <a:buNone/>
            </a:pPr>
            <a:endParaRPr lang="el-GR" sz="2400" dirty="0"/>
          </a:p>
          <a:p>
            <a:pPr algn="just">
              <a:buNone/>
            </a:pPr>
            <a:endParaRPr lang="el-GR" sz="2400" dirty="0"/>
          </a:p>
          <a:p>
            <a:pPr algn="just">
              <a:buNone/>
            </a:pPr>
            <a:endParaRPr lang="el-GR" sz="2400" dirty="0"/>
          </a:p>
          <a:p>
            <a:pPr algn="just">
              <a:buNone/>
            </a:pPr>
            <a:endParaRPr lang="el-GR" dirty="0"/>
          </a:p>
          <a:p>
            <a:pPr algn="just"/>
            <a:endParaRPr lang="en-GB" dirty="0"/>
          </a:p>
        </p:txBody>
      </p:sp>
      <p:sp>
        <p:nvSpPr>
          <p:cNvPr id="4" name="Rectangle 3">
            <a:extLst>
              <a:ext uri="{FF2B5EF4-FFF2-40B4-BE49-F238E27FC236}">
                <a16:creationId xmlns:a16="http://schemas.microsoft.com/office/drawing/2014/main" id="{FD2085C7-3894-4970-BBC9-BE51FAD69D64}"/>
              </a:ext>
            </a:extLst>
          </p:cNvPr>
          <p:cNvSpPr/>
          <p:nvPr/>
        </p:nvSpPr>
        <p:spPr>
          <a:xfrm>
            <a:off x="1737970" y="232955"/>
            <a:ext cx="6947736" cy="923330"/>
          </a:xfrm>
          <a:prstGeom prst="rect">
            <a:avLst/>
          </a:prstGeom>
          <a:noFill/>
        </p:spPr>
        <p:txBody>
          <a:bodyPr wrap="none" lIns="91440" tIns="45720" rIns="91440" bIns="45720">
            <a:spAutoFit/>
          </a:bodyPr>
          <a:lstStyle/>
          <a:p>
            <a:pPr algn="ctr"/>
            <a:r>
              <a:rPr lang="el-GR" sz="5400" b="1" cap="none" spc="0" dirty="0">
                <a:ln w="6600">
                  <a:solidFill>
                    <a:schemeClr val="accent2"/>
                  </a:solidFill>
                  <a:prstDash val="solid"/>
                </a:ln>
                <a:solidFill>
                  <a:srgbClr val="FFFFFF"/>
                </a:solidFill>
                <a:effectLst>
                  <a:outerShdw dist="38100" dir="2700000" algn="tl" rotWithShape="0">
                    <a:schemeClr val="accent2"/>
                  </a:outerShdw>
                </a:effectLst>
              </a:rPr>
              <a:t>Διάλογος αγαλμάτων</a:t>
            </a:r>
          </a:p>
        </p:txBody>
      </p:sp>
    </p:spTree>
    <p:extLst>
      <p:ext uri="{BB962C8B-B14F-4D97-AF65-F5344CB8AC3E}">
        <p14:creationId xmlns:p14="http://schemas.microsoft.com/office/powerpoint/2010/main" val="2008788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130301"/>
            <a:ext cx="9203266" cy="5549899"/>
          </a:xfrm>
        </p:spPr>
        <p:txBody>
          <a:bodyPr>
            <a:normAutofit/>
          </a:bodyPr>
          <a:lstStyle/>
          <a:p>
            <a:pPr algn="just"/>
            <a:r>
              <a:rPr lang="el-GR" sz="2400" dirty="0"/>
              <a:t>Η κεφαλή του θεού Ήλιου:</a:t>
            </a:r>
          </a:p>
          <a:p>
            <a:pPr algn="just">
              <a:buNone/>
            </a:pPr>
            <a:r>
              <a:rPr lang="el-GR" sz="2400" dirty="0"/>
              <a:t>	Κάποτε ζήλευα κι εγώ την δική σας ομορφιά. Μα τώρα έχω συνειδητοποιήσει πως  η καλή εξωτερική εμφάνιση δεν φέρνει την πραγματική ευτυχία στη ζωή. Πάρτε παράδειγμα εμένα, που έχω παρά μόνο ένα κεφάλι, και παρόλ’ αυτά νιώθω πολύ ξεχωριστός.</a:t>
            </a:r>
          </a:p>
          <a:p>
            <a:pPr algn="just"/>
            <a:r>
              <a:rPr lang="el-GR" sz="2400" dirty="0"/>
              <a:t>Η Νίκη της Σαμοθράκης:</a:t>
            </a:r>
          </a:p>
          <a:p>
            <a:pPr algn="just">
              <a:buNone/>
            </a:pPr>
            <a:r>
              <a:rPr lang="el-GR" sz="2400" dirty="0"/>
              <a:t>	Έχει δίκιο. Εγώ πάντοτε σκεφτόμουν πως η κεφαλή του Ήλιου θα με συμπλήρωνε μια και δεν έχω κεφάλι. Όμως,  τώρα κατάλαβα ότι αρκούν τα υπάρχοντα χαρακτηριστικά μου και θα κάνω τα πάντα για να τα αναδεικνύω.</a:t>
            </a:r>
          </a:p>
        </p:txBody>
      </p:sp>
      <p:sp>
        <p:nvSpPr>
          <p:cNvPr id="4" name="Rectangle 3">
            <a:extLst>
              <a:ext uri="{FF2B5EF4-FFF2-40B4-BE49-F238E27FC236}">
                <a16:creationId xmlns:a16="http://schemas.microsoft.com/office/drawing/2014/main" id="{E330A8D0-C1B5-4501-AC5E-86D529E714AA}"/>
              </a:ext>
            </a:extLst>
          </p:cNvPr>
          <p:cNvSpPr/>
          <p:nvPr/>
        </p:nvSpPr>
        <p:spPr>
          <a:xfrm>
            <a:off x="1805099" y="177800"/>
            <a:ext cx="6947736"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l-GR" sz="5400" b="1" cap="none" spc="0" dirty="0">
                <a:ln/>
                <a:solidFill>
                  <a:schemeClr val="accent4"/>
                </a:solidFill>
                <a:effectLst/>
              </a:rPr>
              <a:t>Διάλογος αγαλμάτων</a:t>
            </a:r>
          </a:p>
        </p:txBody>
      </p:sp>
      <p:sp>
        <p:nvSpPr>
          <p:cNvPr id="8" name="TextBox 7">
            <a:extLst>
              <a:ext uri="{FF2B5EF4-FFF2-40B4-BE49-F238E27FC236}">
                <a16:creationId xmlns:a16="http://schemas.microsoft.com/office/drawing/2014/main" id="{80EA0B11-75E1-423D-929B-AECD75C3E057}"/>
              </a:ext>
            </a:extLst>
          </p:cNvPr>
          <p:cNvSpPr txBox="1"/>
          <p:nvPr/>
        </p:nvSpPr>
        <p:spPr>
          <a:xfrm>
            <a:off x="88900" y="5750004"/>
            <a:ext cx="11252200" cy="1107996"/>
          </a:xfrm>
          <a:prstGeom prst="rect">
            <a:avLst/>
          </a:prstGeom>
          <a:noFill/>
        </p:spPr>
        <p:txBody>
          <a:bodyPr wrap="square" rtlCol="0">
            <a:spAutoFit/>
          </a:bodyPr>
          <a:lstStyle/>
          <a:p>
            <a:pPr algn="ctr"/>
            <a:r>
              <a:rPr lang="el-GR" sz="2400" dirty="0"/>
              <a:t>Μετά τα σοφά λόγια του θεού Ήλιου, όλοι αναθεώρησαν και συμφώνησαν μαζί του. Πλέον, δεν τους ενδιέφερε αποκλειστικά η εξωτερική τους εικόνα...</a:t>
            </a:r>
          </a:p>
          <a:p>
            <a:endParaRPr lang="el-GR" dirty="0"/>
          </a:p>
        </p:txBody>
      </p:sp>
    </p:spTree>
    <p:extLst>
      <p:ext uri="{BB962C8B-B14F-4D97-AF65-F5344CB8AC3E}">
        <p14:creationId xmlns:p14="http://schemas.microsoft.com/office/powerpoint/2010/main" val="28372967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57646" y="600891"/>
            <a:ext cx="9274628" cy="1332411"/>
          </a:xfrm>
        </p:spPr>
        <p:txBody>
          <a:bodyPr>
            <a:normAutofit fontScale="90000"/>
          </a:bodyPr>
          <a:lstStyle/>
          <a:p>
            <a:pPr>
              <a:tabLst>
                <a:tab pos="2870200" algn="l"/>
              </a:tabLst>
            </a:pPr>
            <a:r>
              <a:rPr lang="el-GR" sz="2200" dirty="0"/>
              <a:t>2</a:t>
            </a:r>
            <a:r>
              <a:rPr lang="el-GR" sz="2200" baseline="30000" dirty="0"/>
              <a:t>ο</a:t>
            </a:r>
            <a:r>
              <a:rPr lang="el-GR" sz="2200" dirty="0"/>
              <a:t> Γυμνάσιο Πεύκης                                        </a:t>
            </a:r>
            <a:r>
              <a:rPr lang="el-GR" sz="2700" dirty="0"/>
              <a:t>Σχολ.έτος:2020-21</a:t>
            </a:r>
            <a:br>
              <a:rPr lang="el-GR" dirty="0"/>
            </a:br>
            <a:br>
              <a:rPr lang="el-GR" dirty="0"/>
            </a:br>
            <a:r>
              <a:rPr lang="el-GR" dirty="0"/>
              <a:t>Εργασία στο μάθημα της Νεοελληνικής Γλώσσας</a:t>
            </a:r>
            <a:br>
              <a:rPr lang="el-GR" dirty="0"/>
            </a:br>
            <a:endParaRPr lang="en-GB" dirty="0"/>
          </a:p>
        </p:txBody>
      </p:sp>
      <p:sp>
        <p:nvSpPr>
          <p:cNvPr id="7" name="Content Placeholder 6"/>
          <p:cNvSpPr>
            <a:spLocks noGrp="1"/>
          </p:cNvSpPr>
          <p:nvPr>
            <p:ph idx="1"/>
          </p:nvPr>
        </p:nvSpPr>
        <p:spPr>
          <a:xfrm>
            <a:off x="690396" y="2186715"/>
            <a:ext cx="9274628" cy="4391885"/>
          </a:xfrm>
        </p:spPr>
        <p:txBody>
          <a:bodyPr>
            <a:normAutofit fontScale="85000" lnSpcReduction="20000"/>
          </a:bodyPr>
          <a:lstStyle/>
          <a:p>
            <a:pPr>
              <a:buNone/>
            </a:pPr>
            <a:endParaRPr lang="el-GR" dirty="0"/>
          </a:p>
          <a:p>
            <a:r>
              <a:rPr lang="el-GR" sz="3100" b="1" dirty="0"/>
              <a:t>Συνεργάστηκαν οι μαθήτριες:</a:t>
            </a:r>
          </a:p>
          <a:p>
            <a:pPr>
              <a:buNone/>
            </a:pPr>
            <a:r>
              <a:rPr lang="el-GR" sz="3100" b="1" dirty="0"/>
              <a:t>    </a:t>
            </a:r>
          </a:p>
          <a:p>
            <a:pPr algn="just">
              <a:buNone/>
            </a:pPr>
            <a:r>
              <a:rPr lang="el-GR" sz="3100" b="1" dirty="0"/>
              <a:t>      Μπακαμήτσου Μαρία</a:t>
            </a:r>
          </a:p>
          <a:p>
            <a:pPr algn="just">
              <a:buNone/>
            </a:pPr>
            <a:r>
              <a:rPr lang="el-GR" sz="3100" b="1" dirty="0"/>
              <a:t>      Παγώνη Δήμητρα</a:t>
            </a:r>
          </a:p>
          <a:p>
            <a:pPr algn="just">
              <a:buNone/>
            </a:pPr>
            <a:r>
              <a:rPr lang="el-GR" sz="3100" b="1" dirty="0"/>
              <a:t>      Παγώνη Φωτεινή</a:t>
            </a:r>
          </a:p>
          <a:p>
            <a:pPr algn="just">
              <a:buNone/>
            </a:pPr>
            <a:r>
              <a:rPr lang="el-GR" sz="3100" b="1" dirty="0"/>
              <a:t>      Ρούντα Δήμητρα</a:t>
            </a:r>
          </a:p>
          <a:p>
            <a:pPr algn="just">
              <a:buNone/>
            </a:pPr>
            <a:r>
              <a:rPr lang="el-GR" sz="3100" b="1" dirty="0"/>
              <a:t>      Τεστέμπαση Μαρία</a:t>
            </a:r>
          </a:p>
          <a:p>
            <a:pPr algn="just"/>
            <a:endParaRPr lang="el-GR" sz="3100" b="1" dirty="0"/>
          </a:p>
          <a:p>
            <a:pPr algn="just"/>
            <a:r>
              <a:rPr lang="el-GR" sz="3100" b="1" dirty="0"/>
              <a:t>Η Καθηγήτριά μας: Μαλλιαρίδη Αγγελική</a:t>
            </a:r>
          </a:p>
        </p:txBody>
      </p:sp>
    </p:spTree>
    <p:extLst>
      <p:ext uri="{BB962C8B-B14F-4D97-AF65-F5344CB8AC3E}">
        <p14:creationId xmlns:p14="http://schemas.microsoft.com/office/powerpoint/2010/main" val="118166137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theme/theme1.xml><?xml version="1.0" encoding="utf-8"?>
<a:theme xmlns:a="http://schemas.openxmlformats.org/drawingml/2006/main" name="Facet">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947</TotalTime>
  <Words>810</Words>
  <Application>Microsoft Office PowerPoint</Application>
  <PresentationFormat>Widescreen</PresentationFormat>
  <Paragraphs>46</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2ο Γυμνάσιο Πεύκης                                        Σχολ.έτος:2020-21  Εργασία στο μάθημα της Νεοελληνικής Γλώσσας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Bakamitsos, Spiros (Nokia - GR/Athens)</dc:creator>
  <cp:lastModifiedBy>Bakamitsos, Spiros (Nokia - GR/Athens)</cp:lastModifiedBy>
  <cp:revision>28</cp:revision>
  <dcterms:created xsi:type="dcterms:W3CDTF">2021-02-20T12:30:30Z</dcterms:created>
  <dcterms:modified xsi:type="dcterms:W3CDTF">2021-03-07T10:43:37Z</dcterms:modified>
</cp:coreProperties>
</file>