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77" r:id="rId3"/>
    <p:sldId id="264" r:id="rId4"/>
    <p:sldId id="258" r:id="rId5"/>
    <p:sldId id="272" r:id="rId6"/>
    <p:sldId id="266" r:id="rId7"/>
    <p:sldId id="273" r:id="rId8"/>
    <p:sldId id="270" r:id="rId9"/>
    <p:sldId id="269" r:id="rId10"/>
    <p:sldId id="271" r:id="rId11"/>
    <p:sldId id="278" r:id="rId12"/>
    <p:sldId id="279" r:id="rId13"/>
    <p:sldId id="281" r:id="rId14"/>
    <p:sldId id="282" r:id="rId15"/>
    <p:sldId id="285" r:id="rId16"/>
    <p:sldId id="287" r:id="rId17"/>
    <p:sldId id="290" r:id="rId18"/>
    <p:sldId id="288" r:id="rId19"/>
    <p:sldId id="289" r:id="rId20"/>
    <p:sldId id="293" r:id="rId21"/>
    <p:sldId id="292" r:id="rId22"/>
    <p:sldId id="294" r:id="rId23"/>
    <p:sldId id="295" r:id="rId24"/>
  </p:sldIdLst>
  <p:sldSz cx="9144000" cy="6858000" type="overhead"/>
  <p:notesSz cx="6858000" cy="9144000"/>
  <p:defaultTextStyle>
    <a:defPPr>
      <a:defRPr lang="el-GR"/>
    </a:defPPr>
    <a:lvl1pPr marL="0" algn="l" defTabSz="957756" rtl="0" eaLnBrk="1" latinLnBrk="0" hangingPunct="1">
      <a:defRPr sz="1900" kern="1200">
        <a:solidFill>
          <a:schemeClr val="tx1"/>
        </a:solidFill>
        <a:latin typeface="+mn-lt"/>
        <a:ea typeface="+mn-ea"/>
        <a:cs typeface="+mn-cs"/>
      </a:defRPr>
    </a:lvl1pPr>
    <a:lvl2pPr marL="478878" algn="l" defTabSz="957756" rtl="0" eaLnBrk="1" latinLnBrk="0" hangingPunct="1">
      <a:defRPr sz="1900" kern="1200">
        <a:solidFill>
          <a:schemeClr val="tx1"/>
        </a:solidFill>
        <a:latin typeface="+mn-lt"/>
        <a:ea typeface="+mn-ea"/>
        <a:cs typeface="+mn-cs"/>
      </a:defRPr>
    </a:lvl2pPr>
    <a:lvl3pPr marL="957756" algn="l" defTabSz="957756" rtl="0" eaLnBrk="1" latinLnBrk="0" hangingPunct="1">
      <a:defRPr sz="1900" kern="1200">
        <a:solidFill>
          <a:schemeClr val="tx1"/>
        </a:solidFill>
        <a:latin typeface="+mn-lt"/>
        <a:ea typeface="+mn-ea"/>
        <a:cs typeface="+mn-cs"/>
      </a:defRPr>
    </a:lvl3pPr>
    <a:lvl4pPr marL="1436635" algn="l" defTabSz="957756" rtl="0" eaLnBrk="1" latinLnBrk="0" hangingPunct="1">
      <a:defRPr sz="1900" kern="1200">
        <a:solidFill>
          <a:schemeClr val="tx1"/>
        </a:solidFill>
        <a:latin typeface="+mn-lt"/>
        <a:ea typeface="+mn-ea"/>
        <a:cs typeface="+mn-cs"/>
      </a:defRPr>
    </a:lvl4pPr>
    <a:lvl5pPr marL="1915513" algn="l" defTabSz="957756" rtl="0" eaLnBrk="1" latinLnBrk="0" hangingPunct="1">
      <a:defRPr sz="1900" kern="1200">
        <a:solidFill>
          <a:schemeClr val="tx1"/>
        </a:solidFill>
        <a:latin typeface="+mn-lt"/>
        <a:ea typeface="+mn-ea"/>
        <a:cs typeface="+mn-cs"/>
      </a:defRPr>
    </a:lvl5pPr>
    <a:lvl6pPr marL="2394391" algn="l" defTabSz="957756" rtl="0" eaLnBrk="1" latinLnBrk="0" hangingPunct="1">
      <a:defRPr sz="1900" kern="1200">
        <a:solidFill>
          <a:schemeClr val="tx1"/>
        </a:solidFill>
        <a:latin typeface="+mn-lt"/>
        <a:ea typeface="+mn-ea"/>
        <a:cs typeface="+mn-cs"/>
      </a:defRPr>
    </a:lvl6pPr>
    <a:lvl7pPr marL="2873269" algn="l" defTabSz="957756" rtl="0" eaLnBrk="1" latinLnBrk="0" hangingPunct="1">
      <a:defRPr sz="1900" kern="1200">
        <a:solidFill>
          <a:schemeClr val="tx1"/>
        </a:solidFill>
        <a:latin typeface="+mn-lt"/>
        <a:ea typeface="+mn-ea"/>
        <a:cs typeface="+mn-cs"/>
      </a:defRPr>
    </a:lvl7pPr>
    <a:lvl8pPr marL="3352147" algn="l" defTabSz="957756" rtl="0" eaLnBrk="1" latinLnBrk="0" hangingPunct="1">
      <a:defRPr sz="1900" kern="1200">
        <a:solidFill>
          <a:schemeClr val="tx1"/>
        </a:solidFill>
        <a:latin typeface="+mn-lt"/>
        <a:ea typeface="+mn-ea"/>
        <a:cs typeface="+mn-cs"/>
      </a:defRPr>
    </a:lvl8pPr>
    <a:lvl9pPr marL="3831025" algn="l" defTabSz="957756"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9900"/>
    <a:srgbClr val="FF00FF"/>
    <a:srgbClr val="0080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1"/>
        <p:guide pos="2881"/>
      </p:guideLst>
    </p:cSldViewPr>
  </p:slideViewPr>
  <p:notesTextViewPr>
    <p:cViewPr>
      <p:scale>
        <a:sx n="100" d="100"/>
        <a:sy n="100" d="100"/>
      </p:scale>
      <p:origin x="0" y="0"/>
    </p:cViewPr>
  </p:notesTextViewPr>
  <p:notesViewPr>
    <p:cSldViewPr>
      <p:cViewPr varScale="1">
        <p:scale>
          <a:sx n="70" d="100"/>
          <a:sy n="70" d="100"/>
        </p:scale>
        <p:origin x="-276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904EAD-8FFF-491C-A70B-A4B1ABD3E2CD}" type="datetimeFigureOut">
              <a:rPr lang="el-GR" smtClean="0"/>
              <a:pPr/>
              <a:t>16/6/2015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4A5A08-8951-4943-8D3B-C351A1D047F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F4A5A08-8951-4943-8D3B-C351A1D047FF}" type="slidenum">
              <a:rPr lang="el-GR" smtClean="0"/>
              <a:pPr/>
              <a:t>6</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F4A5A08-8951-4943-8D3B-C351A1D047FF}" type="slidenum">
              <a:rPr lang="el-GR" smtClean="0"/>
              <a:pPr/>
              <a:t>15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1" y="2130428"/>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2" y="3886199"/>
            <a:ext cx="6400801" cy="1752600"/>
          </a:xfrm>
        </p:spPr>
        <p:txBody>
          <a:bodyPr/>
          <a:lstStyle>
            <a:lvl1pPr marL="0" indent="0" algn="ctr">
              <a:buNone/>
              <a:defRPr>
                <a:solidFill>
                  <a:schemeClr val="tx1">
                    <a:tint val="75000"/>
                  </a:schemeClr>
                </a:solidFill>
              </a:defRPr>
            </a:lvl1pPr>
            <a:lvl2pPr marL="478878" indent="0" algn="ctr">
              <a:buNone/>
              <a:defRPr>
                <a:solidFill>
                  <a:schemeClr val="tx1">
                    <a:tint val="75000"/>
                  </a:schemeClr>
                </a:solidFill>
              </a:defRPr>
            </a:lvl2pPr>
            <a:lvl3pPr marL="957756" indent="0" algn="ctr">
              <a:buNone/>
              <a:defRPr>
                <a:solidFill>
                  <a:schemeClr val="tx1">
                    <a:tint val="75000"/>
                  </a:schemeClr>
                </a:solidFill>
              </a:defRPr>
            </a:lvl3pPr>
            <a:lvl4pPr marL="1436635" indent="0" algn="ctr">
              <a:buNone/>
              <a:defRPr>
                <a:solidFill>
                  <a:schemeClr val="tx1">
                    <a:tint val="75000"/>
                  </a:schemeClr>
                </a:solidFill>
              </a:defRPr>
            </a:lvl4pPr>
            <a:lvl5pPr marL="1915513" indent="0" algn="ctr">
              <a:buNone/>
              <a:defRPr>
                <a:solidFill>
                  <a:schemeClr val="tx1">
                    <a:tint val="75000"/>
                  </a:schemeClr>
                </a:solidFill>
              </a:defRPr>
            </a:lvl5pPr>
            <a:lvl6pPr marL="2394391" indent="0" algn="ctr">
              <a:buNone/>
              <a:defRPr>
                <a:solidFill>
                  <a:schemeClr val="tx1">
                    <a:tint val="75000"/>
                  </a:schemeClr>
                </a:solidFill>
              </a:defRPr>
            </a:lvl6pPr>
            <a:lvl7pPr marL="2873269" indent="0" algn="ctr">
              <a:buNone/>
              <a:defRPr>
                <a:solidFill>
                  <a:schemeClr val="tx1">
                    <a:tint val="75000"/>
                  </a:schemeClr>
                </a:solidFill>
              </a:defRPr>
            </a:lvl7pPr>
            <a:lvl8pPr marL="3352147" indent="0" algn="ctr">
              <a:buNone/>
              <a:defRPr>
                <a:solidFill>
                  <a:schemeClr val="tx1">
                    <a:tint val="75000"/>
                  </a:schemeClr>
                </a:solidFill>
              </a:defRPr>
            </a:lvl8pPr>
            <a:lvl9pPr marL="3831025"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C2D0171-F06F-48F6-84F9-2256E13BACFE}" type="datetimeFigureOut">
              <a:rPr lang="el-GR" smtClean="0"/>
              <a:pPr/>
              <a:t>16/6/2015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7E0FECD-A5A6-4ADD-82A6-57866F0522A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C2D0171-F06F-48F6-84F9-2256E13BACFE}" type="datetimeFigureOut">
              <a:rPr lang="el-GR" smtClean="0"/>
              <a:pPr/>
              <a:t>16/6/2015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7E0FECD-A5A6-4ADD-82A6-57866F0522A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2"/>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1" y="274642"/>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C2D0171-F06F-48F6-84F9-2256E13BACFE}" type="datetimeFigureOut">
              <a:rPr lang="el-GR" smtClean="0"/>
              <a:pPr/>
              <a:t>16/6/2015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7E0FECD-A5A6-4ADD-82A6-57866F0522A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C2D0171-F06F-48F6-84F9-2256E13BACFE}" type="datetimeFigureOut">
              <a:rPr lang="el-GR" smtClean="0"/>
              <a:pPr/>
              <a:t>16/6/2015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7E0FECD-A5A6-4ADD-82A6-57866F0522A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3"/>
            <a:ext cx="7772400" cy="1362075"/>
          </a:xfrm>
        </p:spPr>
        <p:txBody>
          <a:bodyPr anchor="t"/>
          <a:lstStyle>
            <a:lvl1pPr algn="l">
              <a:defRPr sz="42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8"/>
          </a:xfrm>
        </p:spPr>
        <p:txBody>
          <a:bodyPr anchor="b"/>
          <a:lstStyle>
            <a:lvl1pPr marL="0" indent="0">
              <a:buNone/>
              <a:defRPr sz="2100">
                <a:solidFill>
                  <a:schemeClr val="tx1">
                    <a:tint val="75000"/>
                  </a:schemeClr>
                </a:solidFill>
              </a:defRPr>
            </a:lvl1pPr>
            <a:lvl2pPr marL="478878" indent="0">
              <a:buNone/>
              <a:defRPr sz="1900">
                <a:solidFill>
                  <a:schemeClr val="tx1">
                    <a:tint val="75000"/>
                  </a:schemeClr>
                </a:solidFill>
              </a:defRPr>
            </a:lvl2pPr>
            <a:lvl3pPr marL="957756" indent="0">
              <a:buNone/>
              <a:defRPr sz="1600">
                <a:solidFill>
                  <a:schemeClr val="tx1">
                    <a:tint val="75000"/>
                  </a:schemeClr>
                </a:solidFill>
              </a:defRPr>
            </a:lvl3pPr>
            <a:lvl4pPr marL="1436635" indent="0">
              <a:buNone/>
              <a:defRPr sz="1500">
                <a:solidFill>
                  <a:schemeClr val="tx1">
                    <a:tint val="75000"/>
                  </a:schemeClr>
                </a:solidFill>
              </a:defRPr>
            </a:lvl4pPr>
            <a:lvl5pPr marL="1915513" indent="0">
              <a:buNone/>
              <a:defRPr sz="1500">
                <a:solidFill>
                  <a:schemeClr val="tx1">
                    <a:tint val="75000"/>
                  </a:schemeClr>
                </a:solidFill>
              </a:defRPr>
            </a:lvl5pPr>
            <a:lvl6pPr marL="2394391" indent="0">
              <a:buNone/>
              <a:defRPr sz="1500">
                <a:solidFill>
                  <a:schemeClr val="tx1">
                    <a:tint val="75000"/>
                  </a:schemeClr>
                </a:solidFill>
              </a:defRPr>
            </a:lvl6pPr>
            <a:lvl7pPr marL="2873269" indent="0">
              <a:buNone/>
              <a:defRPr sz="1500">
                <a:solidFill>
                  <a:schemeClr val="tx1">
                    <a:tint val="75000"/>
                  </a:schemeClr>
                </a:solidFill>
              </a:defRPr>
            </a:lvl7pPr>
            <a:lvl8pPr marL="3352147" indent="0">
              <a:buNone/>
              <a:defRPr sz="1500">
                <a:solidFill>
                  <a:schemeClr val="tx1">
                    <a:tint val="75000"/>
                  </a:schemeClr>
                </a:solidFill>
              </a:defRPr>
            </a:lvl8pPr>
            <a:lvl9pPr marL="3831025" indent="0">
              <a:buNone/>
              <a:defRPr sz="15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C2D0171-F06F-48F6-84F9-2256E13BACFE}" type="datetimeFigureOut">
              <a:rPr lang="el-GR" smtClean="0"/>
              <a:pPr/>
              <a:t>16/6/2015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7E0FECD-A5A6-4ADD-82A6-57866F0522AE}"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4"/>
            <a:ext cx="4038600" cy="4525963"/>
          </a:xfrm>
        </p:spPr>
        <p:txBody>
          <a:bodyPr/>
          <a:lstStyle>
            <a:lvl1pPr>
              <a:defRPr sz="29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1" y="1600204"/>
            <a:ext cx="4038600" cy="4525963"/>
          </a:xfrm>
        </p:spPr>
        <p:txBody>
          <a:bodyPr/>
          <a:lstStyle>
            <a:lvl1pPr>
              <a:defRPr sz="29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C2D0171-F06F-48F6-84F9-2256E13BACFE}" type="datetimeFigureOut">
              <a:rPr lang="el-GR" smtClean="0"/>
              <a:pPr/>
              <a:t>16/6/2015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7E0FECD-A5A6-4ADD-82A6-57866F0522A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2" y="1535116"/>
            <a:ext cx="4040188" cy="639763"/>
          </a:xfrm>
        </p:spPr>
        <p:txBody>
          <a:bodyPr anchor="b"/>
          <a:lstStyle>
            <a:lvl1pPr marL="0" indent="0">
              <a:buNone/>
              <a:defRPr sz="2600" b="1"/>
            </a:lvl1pPr>
            <a:lvl2pPr marL="478878" indent="0">
              <a:buNone/>
              <a:defRPr sz="2100" b="1"/>
            </a:lvl2pPr>
            <a:lvl3pPr marL="957756" indent="0">
              <a:buNone/>
              <a:defRPr sz="1900" b="1"/>
            </a:lvl3pPr>
            <a:lvl4pPr marL="1436635" indent="0">
              <a:buNone/>
              <a:defRPr sz="1600" b="1"/>
            </a:lvl4pPr>
            <a:lvl5pPr marL="1915513" indent="0">
              <a:buNone/>
              <a:defRPr sz="1600" b="1"/>
            </a:lvl5pPr>
            <a:lvl6pPr marL="2394391" indent="0">
              <a:buNone/>
              <a:defRPr sz="1600" b="1"/>
            </a:lvl6pPr>
            <a:lvl7pPr marL="2873269" indent="0">
              <a:buNone/>
              <a:defRPr sz="1600" b="1"/>
            </a:lvl7pPr>
            <a:lvl8pPr marL="3352147" indent="0">
              <a:buNone/>
              <a:defRPr sz="1600" b="1"/>
            </a:lvl8pPr>
            <a:lvl9pPr marL="3831025"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2" y="2174876"/>
            <a:ext cx="4040188" cy="3951288"/>
          </a:xfrm>
        </p:spPr>
        <p:txBody>
          <a:bodyPr/>
          <a:lstStyle>
            <a:lvl1pPr>
              <a:defRPr sz="26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7" y="1535116"/>
            <a:ext cx="4041775" cy="639763"/>
          </a:xfrm>
        </p:spPr>
        <p:txBody>
          <a:bodyPr anchor="b"/>
          <a:lstStyle>
            <a:lvl1pPr marL="0" indent="0">
              <a:buNone/>
              <a:defRPr sz="2600" b="1"/>
            </a:lvl1pPr>
            <a:lvl2pPr marL="478878" indent="0">
              <a:buNone/>
              <a:defRPr sz="2100" b="1"/>
            </a:lvl2pPr>
            <a:lvl3pPr marL="957756" indent="0">
              <a:buNone/>
              <a:defRPr sz="1900" b="1"/>
            </a:lvl3pPr>
            <a:lvl4pPr marL="1436635" indent="0">
              <a:buNone/>
              <a:defRPr sz="1600" b="1"/>
            </a:lvl4pPr>
            <a:lvl5pPr marL="1915513" indent="0">
              <a:buNone/>
              <a:defRPr sz="1600" b="1"/>
            </a:lvl5pPr>
            <a:lvl6pPr marL="2394391" indent="0">
              <a:buNone/>
              <a:defRPr sz="1600" b="1"/>
            </a:lvl6pPr>
            <a:lvl7pPr marL="2873269" indent="0">
              <a:buNone/>
              <a:defRPr sz="1600" b="1"/>
            </a:lvl7pPr>
            <a:lvl8pPr marL="3352147" indent="0">
              <a:buNone/>
              <a:defRPr sz="1600" b="1"/>
            </a:lvl8pPr>
            <a:lvl9pPr marL="3831025"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7" y="2174876"/>
            <a:ext cx="4041775" cy="3951288"/>
          </a:xfrm>
        </p:spPr>
        <p:txBody>
          <a:bodyPr/>
          <a:lstStyle>
            <a:lvl1pPr>
              <a:defRPr sz="26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C2D0171-F06F-48F6-84F9-2256E13BACFE}" type="datetimeFigureOut">
              <a:rPr lang="el-GR" smtClean="0"/>
              <a:pPr/>
              <a:t>16/6/2015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7E0FECD-A5A6-4ADD-82A6-57866F0522AE}"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C2D0171-F06F-48F6-84F9-2256E13BACFE}" type="datetimeFigureOut">
              <a:rPr lang="el-GR" smtClean="0"/>
              <a:pPr/>
              <a:t>16/6/2015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7E0FECD-A5A6-4ADD-82A6-57866F0522A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C2D0171-F06F-48F6-84F9-2256E13BACFE}" type="datetimeFigureOut">
              <a:rPr lang="el-GR" smtClean="0"/>
              <a:pPr/>
              <a:t>16/6/2015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7E0FECD-A5A6-4ADD-82A6-57866F0522A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2" y="273050"/>
            <a:ext cx="3008313" cy="1162050"/>
          </a:xfrm>
        </p:spPr>
        <p:txBody>
          <a:bodyPr anchor="b"/>
          <a:lstStyle>
            <a:lvl1pPr algn="l">
              <a:defRPr sz="21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5"/>
            <a:ext cx="5111751" cy="5853113"/>
          </a:xfrm>
        </p:spPr>
        <p:txBody>
          <a:bodyPr/>
          <a:lstStyle>
            <a:lvl1pPr>
              <a:defRPr sz="3400"/>
            </a:lvl1pPr>
            <a:lvl2pPr>
              <a:defRPr sz="2900"/>
            </a:lvl2pPr>
            <a:lvl3pPr>
              <a:defRPr sz="2600"/>
            </a:lvl3pPr>
            <a:lvl4pPr>
              <a:defRPr sz="2100"/>
            </a:lvl4pPr>
            <a:lvl5pPr>
              <a:defRPr sz="2100"/>
            </a:lvl5pPr>
            <a:lvl6pPr>
              <a:defRPr sz="2100"/>
            </a:lvl6pPr>
            <a:lvl7pPr>
              <a:defRPr sz="2100"/>
            </a:lvl7pPr>
            <a:lvl8pPr>
              <a:defRPr sz="2100"/>
            </a:lvl8pPr>
            <a:lvl9pPr>
              <a:defRPr sz="21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2" y="1435103"/>
            <a:ext cx="3008313" cy="4691062"/>
          </a:xfrm>
        </p:spPr>
        <p:txBody>
          <a:bodyPr/>
          <a:lstStyle>
            <a:lvl1pPr marL="0" indent="0">
              <a:buNone/>
              <a:defRPr sz="1500"/>
            </a:lvl1pPr>
            <a:lvl2pPr marL="478878" indent="0">
              <a:buNone/>
              <a:defRPr sz="1200"/>
            </a:lvl2pPr>
            <a:lvl3pPr marL="957756" indent="0">
              <a:buNone/>
              <a:defRPr sz="1000"/>
            </a:lvl3pPr>
            <a:lvl4pPr marL="1436635" indent="0">
              <a:buNone/>
              <a:defRPr sz="900"/>
            </a:lvl4pPr>
            <a:lvl5pPr marL="1915513" indent="0">
              <a:buNone/>
              <a:defRPr sz="900"/>
            </a:lvl5pPr>
            <a:lvl6pPr marL="2394391" indent="0">
              <a:buNone/>
              <a:defRPr sz="900"/>
            </a:lvl6pPr>
            <a:lvl7pPr marL="2873269" indent="0">
              <a:buNone/>
              <a:defRPr sz="900"/>
            </a:lvl7pPr>
            <a:lvl8pPr marL="3352147" indent="0">
              <a:buNone/>
              <a:defRPr sz="900"/>
            </a:lvl8pPr>
            <a:lvl9pPr marL="3831025"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C2D0171-F06F-48F6-84F9-2256E13BACFE}" type="datetimeFigureOut">
              <a:rPr lang="el-GR" smtClean="0"/>
              <a:pPr/>
              <a:t>16/6/2015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7E0FECD-A5A6-4ADD-82A6-57866F0522A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9" y="4800601"/>
            <a:ext cx="5486400" cy="566738"/>
          </a:xfrm>
        </p:spPr>
        <p:txBody>
          <a:bodyPr anchor="b"/>
          <a:lstStyle>
            <a:lvl1pPr algn="l">
              <a:defRPr sz="21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9" y="612776"/>
            <a:ext cx="5486400" cy="4114800"/>
          </a:xfrm>
        </p:spPr>
        <p:txBody>
          <a:bodyPr/>
          <a:lstStyle>
            <a:lvl1pPr marL="0" indent="0">
              <a:buNone/>
              <a:defRPr sz="3400"/>
            </a:lvl1pPr>
            <a:lvl2pPr marL="478878" indent="0">
              <a:buNone/>
              <a:defRPr sz="2900"/>
            </a:lvl2pPr>
            <a:lvl3pPr marL="957756" indent="0">
              <a:buNone/>
              <a:defRPr sz="2600"/>
            </a:lvl3pPr>
            <a:lvl4pPr marL="1436635" indent="0">
              <a:buNone/>
              <a:defRPr sz="2100"/>
            </a:lvl4pPr>
            <a:lvl5pPr marL="1915513" indent="0">
              <a:buNone/>
              <a:defRPr sz="2100"/>
            </a:lvl5pPr>
            <a:lvl6pPr marL="2394391" indent="0">
              <a:buNone/>
              <a:defRPr sz="2100"/>
            </a:lvl6pPr>
            <a:lvl7pPr marL="2873269" indent="0">
              <a:buNone/>
              <a:defRPr sz="2100"/>
            </a:lvl7pPr>
            <a:lvl8pPr marL="3352147" indent="0">
              <a:buNone/>
              <a:defRPr sz="2100"/>
            </a:lvl8pPr>
            <a:lvl9pPr marL="3831025" indent="0">
              <a:buNone/>
              <a:defRPr sz="2100"/>
            </a:lvl9pPr>
          </a:lstStyle>
          <a:p>
            <a:endParaRPr lang="el-GR"/>
          </a:p>
        </p:txBody>
      </p:sp>
      <p:sp>
        <p:nvSpPr>
          <p:cNvPr id="4" name="3 - Θέση κειμένου"/>
          <p:cNvSpPr>
            <a:spLocks noGrp="1"/>
          </p:cNvSpPr>
          <p:nvPr>
            <p:ph type="body" sz="half" idx="2"/>
          </p:nvPr>
        </p:nvSpPr>
        <p:spPr>
          <a:xfrm>
            <a:off x="1792289" y="5367339"/>
            <a:ext cx="5486400" cy="804862"/>
          </a:xfrm>
        </p:spPr>
        <p:txBody>
          <a:bodyPr/>
          <a:lstStyle>
            <a:lvl1pPr marL="0" indent="0">
              <a:buNone/>
              <a:defRPr sz="1500"/>
            </a:lvl1pPr>
            <a:lvl2pPr marL="478878" indent="0">
              <a:buNone/>
              <a:defRPr sz="1200"/>
            </a:lvl2pPr>
            <a:lvl3pPr marL="957756" indent="0">
              <a:buNone/>
              <a:defRPr sz="1000"/>
            </a:lvl3pPr>
            <a:lvl4pPr marL="1436635" indent="0">
              <a:buNone/>
              <a:defRPr sz="900"/>
            </a:lvl4pPr>
            <a:lvl5pPr marL="1915513" indent="0">
              <a:buNone/>
              <a:defRPr sz="900"/>
            </a:lvl5pPr>
            <a:lvl6pPr marL="2394391" indent="0">
              <a:buNone/>
              <a:defRPr sz="900"/>
            </a:lvl6pPr>
            <a:lvl7pPr marL="2873269" indent="0">
              <a:buNone/>
              <a:defRPr sz="900"/>
            </a:lvl7pPr>
            <a:lvl8pPr marL="3352147" indent="0">
              <a:buNone/>
              <a:defRPr sz="900"/>
            </a:lvl8pPr>
            <a:lvl9pPr marL="3831025"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C2D0171-F06F-48F6-84F9-2256E13BACFE}" type="datetimeFigureOut">
              <a:rPr lang="el-GR" smtClean="0"/>
              <a:pPr/>
              <a:t>16/6/2015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7E0FECD-A5A6-4ADD-82A6-57866F0522A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1" y="274640"/>
            <a:ext cx="8229600" cy="1143001"/>
          </a:xfrm>
          <a:prstGeom prst="rect">
            <a:avLst/>
          </a:prstGeom>
        </p:spPr>
        <p:txBody>
          <a:bodyPr vert="horz" lIns="95775" tIns="47888" rIns="95775" bIns="47888"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1" y="1600204"/>
            <a:ext cx="8229600" cy="4525963"/>
          </a:xfrm>
          <a:prstGeom prst="rect">
            <a:avLst/>
          </a:prstGeom>
        </p:spPr>
        <p:txBody>
          <a:bodyPr vert="horz" lIns="95775" tIns="47888" rIns="95775" bIns="47888"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4" y="6356354"/>
            <a:ext cx="2133601" cy="365125"/>
          </a:xfrm>
          <a:prstGeom prst="rect">
            <a:avLst/>
          </a:prstGeom>
        </p:spPr>
        <p:txBody>
          <a:bodyPr vert="horz" lIns="95775" tIns="47888" rIns="95775" bIns="47888" rtlCol="0" anchor="ctr"/>
          <a:lstStyle>
            <a:lvl1pPr algn="l">
              <a:defRPr sz="1200">
                <a:solidFill>
                  <a:schemeClr val="tx1">
                    <a:tint val="75000"/>
                  </a:schemeClr>
                </a:solidFill>
              </a:defRPr>
            </a:lvl1pPr>
          </a:lstStyle>
          <a:p>
            <a:fld id="{6C2D0171-F06F-48F6-84F9-2256E13BACFE}" type="datetimeFigureOut">
              <a:rPr lang="el-GR" smtClean="0"/>
              <a:pPr/>
              <a:t>16/6/2015</a:t>
            </a:fld>
            <a:endParaRPr lang="el-GR"/>
          </a:p>
        </p:txBody>
      </p:sp>
      <p:sp>
        <p:nvSpPr>
          <p:cNvPr id="5" name="4 - Θέση υποσέλιδου"/>
          <p:cNvSpPr>
            <a:spLocks noGrp="1"/>
          </p:cNvSpPr>
          <p:nvPr>
            <p:ph type="ftr" sz="quarter" idx="3"/>
          </p:nvPr>
        </p:nvSpPr>
        <p:spPr>
          <a:xfrm>
            <a:off x="3124201" y="6356354"/>
            <a:ext cx="2895600" cy="365125"/>
          </a:xfrm>
          <a:prstGeom prst="rect">
            <a:avLst/>
          </a:prstGeom>
        </p:spPr>
        <p:txBody>
          <a:bodyPr vert="horz" lIns="95775" tIns="47888" rIns="95775" bIns="47888"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2" y="6356354"/>
            <a:ext cx="2133601" cy="365125"/>
          </a:xfrm>
          <a:prstGeom prst="rect">
            <a:avLst/>
          </a:prstGeom>
        </p:spPr>
        <p:txBody>
          <a:bodyPr vert="horz" lIns="95775" tIns="47888" rIns="95775" bIns="47888" rtlCol="0" anchor="ctr"/>
          <a:lstStyle>
            <a:lvl1pPr algn="r">
              <a:defRPr sz="1200">
                <a:solidFill>
                  <a:schemeClr val="tx1">
                    <a:tint val="75000"/>
                  </a:schemeClr>
                </a:solidFill>
              </a:defRPr>
            </a:lvl1pPr>
          </a:lstStyle>
          <a:p>
            <a:fld id="{F7E0FECD-A5A6-4ADD-82A6-57866F0522A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57756" rtl="0" eaLnBrk="1" latinLnBrk="0" hangingPunct="1">
        <a:spcBef>
          <a:spcPct val="0"/>
        </a:spcBef>
        <a:buNone/>
        <a:defRPr sz="4600" kern="1200">
          <a:solidFill>
            <a:schemeClr val="tx1"/>
          </a:solidFill>
          <a:latin typeface="+mj-lt"/>
          <a:ea typeface="+mj-ea"/>
          <a:cs typeface="+mj-cs"/>
        </a:defRPr>
      </a:lvl1pPr>
    </p:titleStyle>
    <p:bodyStyle>
      <a:lvl1pPr marL="359159" indent="-359159" algn="l" defTabSz="957756"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78177" indent="-299299" algn="l" defTabSz="957756"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97195" indent="-239439" algn="l" defTabSz="957756"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76074" indent="-239439" algn="l" defTabSz="957756"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54952" indent="-239439" algn="l" defTabSz="957756"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33830" indent="-239439" algn="l" defTabSz="95775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708" indent="-239439" algn="l" defTabSz="95775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585" indent="-239439" algn="l" defTabSz="95775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464" indent="-239439" algn="l" defTabSz="95775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l-GR"/>
      </a:defPPr>
      <a:lvl1pPr marL="0" algn="l" defTabSz="957756" rtl="0" eaLnBrk="1" latinLnBrk="0" hangingPunct="1">
        <a:defRPr sz="1900" kern="1200">
          <a:solidFill>
            <a:schemeClr val="tx1"/>
          </a:solidFill>
          <a:latin typeface="+mn-lt"/>
          <a:ea typeface="+mn-ea"/>
          <a:cs typeface="+mn-cs"/>
        </a:defRPr>
      </a:lvl1pPr>
      <a:lvl2pPr marL="478878" algn="l" defTabSz="957756" rtl="0" eaLnBrk="1" latinLnBrk="0" hangingPunct="1">
        <a:defRPr sz="1900" kern="1200">
          <a:solidFill>
            <a:schemeClr val="tx1"/>
          </a:solidFill>
          <a:latin typeface="+mn-lt"/>
          <a:ea typeface="+mn-ea"/>
          <a:cs typeface="+mn-cs"/>
        </a:defRPr>
      </a:lvl2pPr>
      <a:lvl3pPr marL="957756" algn="l" defTabSz="957756" rtl="0" eaLnBrk="1" latinLnBrk="0" hangingPunct="1">
        <a:defRPr sz="1900" kern="1200">
          <a:solidFill>
            <a:schemeClr val="tx1"/>
          </a:solidFill>
          <a:latin typeface="+mn-lt"/>
          <a:ea typeface="+mn-ea"/>
          <a:cs typeface="+mn-cs"/>
        </a:defRPr>
      </a:lvl3pPr>
      <a:lvl4pPr marL="1436635" algn="l" defTabSz="957756" rtl="0" eaLnBrk="1" latinLnBrk="0" hangingPunct="1">
        <a:defRPr sz="1900" kern="1200">
          <a:solidFill>
            <a:schemeClr val="tx1"/>
          </a:solidFill>
          <a:latin typeface="+mn-lt"/>
          <a:ea typeface="+mn-ea"/>
          <a:cs typeface="+mn-cs"/>
        </a:defRPr>
      </a:lvl4pPr>
      <a:lvl5pPr marL="1915513" algn="l" defTabSz="957756" rtl="0" eaLnBrk="1" latinLnBrk="0" hangingPunct="1">
        <a:defRPr sz="1900" kern="1200">
          <a:solidFill>
            <a:schemeClr val="tx1"/>
          </a:solidFill>
          <a:latin typeface="+mn-lt"/>
          <a:ea typeface="+mn-ea"/>
          <a:cs typeface="+mn-cs"/>
        </a:defRPr>
      </a:lvl5pPr>
      <a:lvl6pPr marL="2394391" algn="l" defTabSz="957756" rtl="0" eaLnBrk="1" latinLnBrk="0" hangingPunct="1">
        <a:defRPr sz="1900" kern="1200">
          <a:solidFill>
            <a:schemeClr val="tx1"/>
          </a:solidFill>
          <a:latin typeface="+mn-lt"/>
          <a:ea typeface="+mn-ea"/>
          <a:cs typeface="+mn-cs"/>
        </a:defRPr>
      </a:lvl6pPr>
      <a:lvl7pPr marL="2873269" algn="l" defTabSz="957756" rtl="0" eaLnBrk="1" latinLnBrk="0" hangingPunct="1">
        <a:defRPr sz="1900" kern="1200">
          <a:solidFill>
            <a:schemeClr val="tx1"/>
          </a:solidFill>
          <a:latin typeface="+mn-lt"/>
          <a:ea typeface="+mn-ea"/>
          <a:cs typeface="+mn-cs"/>
        </a:defRPr>
      </a:lvl7pPr>
      <a:lvl8pPr marL="3352147" algn="l" defTabSz="957756" rtl="0" eaLnBrk="1" latinLnBrk="0" hangingPunct="1">
        <a:defRPr sz="1900" kern="1200">
          <a:solidFill>
            <a:schemeClr val="tx1"/>
          </a:solidFill>
          <a:latin typeface="+mn-lt"/>
          <a:ea typeface="+mn-ea"/>
          <a:cs typeface="+mn-cs"/>
        </a:defRPr>
      </a:lvl8pPr>
      <a:lvl9pPr marL="3831025" algn="l" defTabSz="95775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1 - TextBox"/>
          <p:cNvSpPr txBox="1"/>
          <p:nvPr/>
        </p:nvSpPr>
        <p:spPr>
          <a:xfrm>
            <a:off x="785787" y="357169"/>
            <a:ext cx="5715040" cy="1435539"/>
          </a:xfrm>
          <a:prstGeom prst="rect">
            <a:avLst/>
          </a:prstGeom>
          <a:noFill/>
        </p:spPr>
        <p:txBody>
          <a:bodyPr wrap="square" lIns="95775" tIns="47888" rIns="95775" bIns="47888" rtlCol="0">
            <a:spAutoFit/>
          </a:bodyPr>
          <a:lstStyle/>
          <a:p>
            <a:r>
              <a:rPr lang="el-GR" sz="2900" b="1" dirty="0">
                <a:latin typeface="Comic Sans MS" pitchFamily="66" charset="0"/>
              </a:rPr>
              <a:t>ΤΟ ΠΟΔΗΛΑΤΟ ΩΣ ΠΗΓΗ ΕΜΠΝΕΥΣΗΣ</a:t>
            </a:r>
          </a:p>
          <a:p>
            <a:r>
              <a:rPr lang="el-GR" sz="2900" b="1" dirty="0">
                <a:latin typeface="Comic Sans MS" pitchFamily="66" charset="0"/>
              </a:rPr>
              <a:t> ΚΑΙ ΦΟΡΕΑΣ ΠΟΛΙΤΙΣΜΟΥ</a:t>
            </a:r>
          </a:p>
        </p:txBody>
      </p:sp>
      <p:sp>
        <p:nvSpPr>
          <p:cNvPr id="3" name="2 - TextBox"/>
          <p:cNvSpPr txBox="1"/>
          <p:nvPr/>
        </p:nvSpPr>
        <p:spPr>
          <a:xfrm>
            <a:off x="6500826" y="5857892"/>
            <a:ext cx="2286016" cy="707886"/>
          </a:xfrm>
          <a:prstGeom prst="rect">
            <a:avLst/>
          </a:prstGeom>
          <a:noFill/>
        </p:spPr>
        <p:txBody>
          <a:bodyPr wrap="square" rtlCol="0">
            <a:spAutoFit/>
          </a:bodyPr>
          <a:lstStyle/>
          <a:p>
            <a:r>
              <a:rPr lang="el-GR" sz="2000" b="1" dirty="0" smtClean="0">
                <a:latin typeface="Comic Sans MS" pitchFamily="66" charset="0"/>
              </a:rPr>
              <a:t>2</a:t>
            </a:r>
            <a:r>
              <a:rPr lang="el-GR" sz="2000" b="1" baseline="30000" dirty="0" smtClean="0">
                <a:latin typeface="Comic Sans MS" pitchFamily="66" charset="0"/>
              </a:rPr>
              <a:t>ο</a:t>
            </a:r>
            <a:r>
              <a:rPr lang="el-GR" sz="2000" b="1" dirty="0" smtClean="0">
                <a:latin typeface="Comic Sans MS" pitchFamily="66" charset="0"/>
              </a:rPr>
              <a:t> ΓΥΜΝΑΣΙΟ ΠΕΥΚΗΣ</a:t>
            </a:r>
            <a:endParaRPr lang="el-GR" sz="2000" b="1" dirty="0">
              <a:latin typeface="Comic Sans MS" pitchFamily="66" charset="0"/>
            </a:endParaRPr>
          </a:p>
        </p:txBody>
      </p:sp>
      <p:sp>
        <p:nvSpPr>
          <p:cNvPr id="5" name="4 - TextBox"/>
          <p:cNvSpPr txBox="1"/>
          <p:nvPr/>
        </p:nvSpPr>
        <p:spPr>
          <a:xfrm>
            <a:off x="142844" y="5596116"/>
            <a:ext cx="5643634" cy="1200329"/>
          </a:xfrm>
          <a:prstGeom prst="rect">
            <a:avLst/>
          </a:prstGeom>
          <a:noFill/>
        </p:spPr>
        <p:txBody>
          <a:bodyPr wrap="square" rtlCol="0">
            <a:spAutoFit/>
          </a:bodyPr>
          <a:lstStyle/>
          <a:p>
            <a:r>
              <a:rPr lang="el-GR" sz="1800" b="1" dirty="0" smtClean="0">
                <a:latin typeface="Comic Sans MS" pitchFamily="66" charset="0"/>
              </a:rPr>
              <a:t>Συντονίστρια του προγράμματος:</a:t>
            </a:r>
          </a:p>
          <a:p>
            <a:r>
              <a:rPr lang="el-GR" sz="1800" b="1" dirty="0" err="1" smtClean="0">
                <a:latin typeface="Comic Sans MS" pitchFamily="66" charset="0"/>
              </a:rPr>
              <a:t>Τσιτούμη</a:t>
            </a:r>
            <a:r>
              <a:rPr lang="el-GR" sz="1800" b="1" dirty="0" smtClean="0">
                <a:latin typeface="Comic Sans MS" pitchFamily="66" charset="0"/>
              </a:rPr>
              <a:t> Κ.</a:t>
            </a:r>
          </a:p>
          <a:p>
            <a:r>
              <a:rPr lang="el-GR" sz="1800" b="1" dirty="0" smtClean="0">
                <a:latin typeface="Comic Sans MS" pitchFamily="66" charset="0"/>
              </a:rPr>
              <a:t>Μέλη της παιδαγωγικής ομάδας:</a:t>
            </a:r>
          </a:p>
          <a:p>
            <a:r>
              <a:rPr lang="el-GR" sz="1800" b="1" dirty="0" err="1" smtClean="0">
                <a:latin typeface="Comic Sans MS" pitchFamily="66" charset="0"/>
              </a:rPr>
              <a:t>Μαζιώτη</a:t>
            </a:r>
            <a:r>
              <a:rPr lang="el-GR" sz="1800" b="1" dirty="0" smtClean="0">
                <a:latin typeface="Comic Sans MS" pitchFamily="66" charset="0"/>
              </a:rPr>
              <a:t> </a:t>
            </a:r>
            <a:r>
              <a:rPr lang="el-GR" sz="1800" b="1" dirty="0" err="1" smtClean="0">
                <a:latin typeface="Comic Sans MS" pitchFamily="66" charset="0"/>
              </a:rPr>
              <a:t>Θ.,Βαϊράμη</a:t>
            </a:r>
            <a:r>
              <a:rPr lang="el-GR" sz="1800" b="1" dirty="0" smtClean="0">
                <a:latin typeface="Comic Sans MS" pitchFamily="66" charset="0"/>
              </a:rPr>
              <a:t> Β.</a:t>
            </a:r>
            <a:endParaRPr lang="el-GR" sz="1800" b="1"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00042"/>
            <a:ext cx="8229600" cy="1143001"/>
          </a:xfrm>
        </p:spPr>
        <p:txBody>
          <a:bodyPr>
            <a:normAutofit/>
          </a:bodyPr>
          <a:lstStyle/>
          <a:p>
            <a:r>
              <a:rPr lang="el-GR" sz="3200" b="1" dirty="0" smtClean="0">
                <a:solidFill>
                  <a:schemeClr val="bg2">
                    <a:lumMod val="50000"/>
                  </a:schemeClr>
                </a:solidFill>
                <a:latin typeface="Comic Sans MS" pitchFamily="66" charset="0"/>
              </a:rPr>
              <a:t>Ποδηλατικός τουρισμός</a:t>
            </a:r>
            <a:endParaRPr lang="el-GR" sz="3200" b="1" dirty="0">
              <a:solidFill>
                <a:schemeClr val="bg2">
                  <a:lumMod val="50000"/>
                </a:schemeClr>
              </a:solidFill>
              <a:latin typeface="Comic Sans MS" pitchFamily="66" charset="0"/>
            </a:endParaRPr>
          </a:p>
        </p:txBody>
      </p:sp>
      <p:pic>
        <p:nvPicPr>
          <p:cNvPr id="25602" name="Picture 2" descr="http://3.bp.blogspot.com/-R0Njg5sGlSs/ULFGCunzPDI/AAAAAAAACgI/tY7nPNVxcd8/s1600/BicycleTouring.jpg"/>
          <p:cNvPicPr>
            <a:picLocks noChangeAspect="1" noChangeArrowheads="1"/>
          </p:cNvPicPr>
          <p:nvPr/>
        </p:nvPicPr>
        <p:blipFill>
          <a:blip r:embed="rId2"/>
          <a:srcRect/>
          <a:stretch>
            <a:fillRect/>
          </a:stretch>
        </p:blipFill>
        <p:spPr bwMode="auto">
          <a:xfrm>
            <a:off x="142844" y="2071679"/>
            <a:ext cx="4617720" cy="3068860"/>
          </a:xfrm>
          <a:prstGeom prst="rect">
            <a:avLst/>
          </a:prstGeom>
          <a:noFill/>
        </p:spPr>
      </p:pic>
      <p:sp>
        <p:nvSpPr>
          <p:cNvPr id="4" name="3 - TextBox"/>
          <p:cNvSpPr txBox="1"/>
          <p:nvPr/>
        </p:nvSpPr>
        <p:spPr>
          <a:xfrm>
            <a:off x="4929190" y="1643050"/>
            <a:ext cx="4061987" cy="6001643"/>
          </a:xfrm>
          <a:prstGeom prst="rect">
            <a:avLst/>
          </a:prstGeom>
          <a:noFill/>
        </p:spPr>
        <p:txBody>
          <a:bodyPr wrap="square" rtlCol="0">
            <a:spAutoFit/>
          </a:bodyPr>
          <a:lstStyle/>
          <a:p>
            <a:pPr>
              <a:buFont typeface="Wingdings" pitchFamily="2" charset="2"/>
              <a:buChar char="Ø"/>
            </a:pPr>
            <a:r>
              <a:rPr lang="el-GR" sz="1600" dirty="0" smtClean="0"/>
              <a:t>Αποτελεί μια από τις εναλλακτικές </a:t>
            </a:r>
          </a:p>
          <a:p>
            <a:r>
              <a:rPr lang="el-GR" sz="1600" dirty="0" smtClean="0"/>
              <a:t>μορφές τουρισμού που βασίζεται</a:t>
            </a:r>
          </a:p>
          <a:p>
            <a:r>
              <a:rPr lang="el-GR" sz="1600" dirty="0" smtClean="0"/>
              <a:t>στην καλλιέργεια μιας φιλικής προς</a:t>
            </a:r>
          </a:p>
          <a:p>
            <a:r>
              <a:rPr lang="el-GR" sz="1600" dirty="0" smtClean="0"/>
              <a:t> το περιβάλλον συνείδησης.</a:t>
            </a:r>
          </a:p>
          <a:p>
            <a:pPr>
              <a:buFont typeface="Wingdings" pitchFamily="2" charset="2"/>
              <a:buChar char="Ø"/>
            </a:pPr>
            <a:r>
              <a:rPr lang="el-GR" sz="1600" dirty="0" smtClean="0"/>
              <a:t>Είναι  μια οικονομική μορφή τουρισμού καθώς δεν απαιτεί ούτε σύνθετες ούτε ακριβές υποδομές, ούτε καταστροφή της φύσης και των χωριών.</a:t>
            </a:r>
          </a:p>
          <a:p>
            <a:pPr>
              <a:buFont typeface="Wingdings" pitchFamily="2" charset="2"/>
              <a:buChar char="Ø"/>
            </a:pPr>
            <a:r>
              <a:rPr lang="el-GR" sz="1600" dirty="0" smtClean="0"/>
              <a:t>Ο ποδηλάτης αναπτύσσει μια βαθύτερη επικοινωνία με τον περιβάλλοντα χώρο, την ιστορία, τα αξιοθέατα του τόπου και τη φύση. Βλέπει και ζει ταυτόχρονα</a:t>
            </a:r>
          </a:p>
          <a:p>
            <a:r>
              <a:rPr lang="el-GR" sz="1600" dirty="0" smtClean="0"/>
              <a:t> το περιβάλλον που διανύει.</a:t>
            </a:r>
          </a:p>
          <a:p>
            <a:pPr>
              <a:buFont typeface="Wingdings" pitchFamily="2" charset="2"/>
              <a:buChar char="Ø"/>
            </a:pPr>
            <a:r>
              <a:rPr lang="el-GR" sz="1600" dirty="0" smtClean="0"/>
              <a:t>Τονώνεται η οικονομία κυρίως των περιοχών που δεν αποτελούν δημοφιλείς τουριστικούς προορισμούς ,καθώς  δεν είναι </a:t>
            </a:r>
            <a:r>
              <a:rPr lang="el-GR" sz="1600" dirty="0" err="1" smtClean="0"/>
              <a:t>προσβάσιμοι</a:t>
            </a:r>
            <a:r>
              <a:rPr lang="el-GR" sz="1600" dirty="0" smtClean="0"/>
              <a:t> με τα παραδοσιακά μέσα μεταφοράς.</a:t>
            </a:r>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52000"/>
          </a:blip>
          <a:srcRect/>
          <a:stretch>
            <a:fillRect l="-2000" r="-2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solidFill>
                  <a:srgbClr val="7030A0"/>
                </a:solidFill>
                <a:latin typeface="Comic Sans MS" pitchFamily="66" charset="0"/>
              </a:rPr>
              <a:t>Πολιτικές για το ποδήλατο στις χώρες-μέλη της Ευρωπαϊκής Ένωσης</a:t>
            </a:r>
            <a:endParaRPr lang="el-GR" sz="3200" b="1" dirty="0">
              <a:solidFill>
                <a:srgbClr val="7030A0"/>
              </a:solidFill>
              <a:latin typeface="Comic Sans MS" pitchFamily="66" charset="0"/>
            </a:endParaRPr>
          </a:p>
        </p:txBody>
      </p:sp>
      <p:sp>
        <p:nvSpPr>
          <p:cNvPr id="5" name="4 - Ορθογώνιο"/>
          <p:cNvSpPr/>
          <p:nvPr/>
        </p:nvSpPr>
        <p:spPr>
          <a:xfrm>
            <a:off x="500034" y="1857364"/>
            <a:ext cx="8072494" cy="4478149"/>
          </a:xfrm>
          <a:prstGeom prst="rect">
            <a:avLst/>
          </a:prstGeom>
        </p:spPr>
        <p:txBody>
          <a:bodyPr wrap="square">
            <a:spAutoFit/>
          </a:bodyPr>
          <a:lstStyle/>
          <a:p>
            <a:pPr algn="just"/>
            <a:r>
              <a:rPr lang="el-GR" dirty="0" smtClean="0">
                <a:latin typeface="Comic Sans MS" pitchFamily="66" charset="0"/>
              </a:rPr>
              <a:t>   </a:t>
            </a:r>
            <a:r>
              <a:rPr lang="el-GR" dirty="0" smtClean="0"/>
              <a:t>Η Ε.Ε. προχώρησε το </a:t>
            </a:r>
            <a:r>
              <a:rPr lang="el-GR" b="1" dirty="0" smtClean="0"/>
              <a:t>2006</a:t>
            </a:r>
            <a:r>
              <a:rPr lang="el-GR" dirty="0" smtClean="0"/>
              <a:t> στην εκπόνηση της </a:t>
            </a:r>
            <a:r>
              <a:rPr lang="el-GR" b="1" dirty="0" smtClean="0"/>
              <a:t>«Ενδιάμεσης ανασκόπησης της Λευκής Βίβλου για τις Μεταφορές του 2001»</a:t>
            </a:r>
            <a:r>
              <a:rPr lang="el-GR" dirty="0" smtClean="0"/>
              <a:t> και ανακοίνωσε την πρόθεσή της για τη δημιουργία της </a:t>
            </a:r>
            <a:r>
              <a:rPr lang="el-GR" b="1" dirty="0" smtClean="0"/>
              <a:t>«Πράσινης Βίβλου για τις Αστικές Μεταφορές», </a:t>
            </a:r>
            <a:r>
              <a:rPr lang="el-GR" dirty="0" smtClean="0"/>
              <a:t>αναγνωρίζοντας ότι τα βιώσιμα μέσα μετακίνησης συνεισφέρουν στην περιβαλλοντική, κοινωνική και οικονομική βιωσιμότητα των κοινωνιών στις οποίες εντάσσονται. Μερικά από τα σημαντικότερα βιώσιμα μέσα μετακίνησης είναι το ποδήλατο και η πεζή κίνηση.</a:t>
            </a:r>
          </a:p>
          <a:p>
            <a:pPr algn="just"/>
            <a:r>
              <a:rPr lang="el-GR" dirty="0" smtClean="0"/>
              <a:t>Πολλά κράτη, συμπεριλαμβανομένων της Ολλανδίας, της Δανίας, της Γερμανίας, του Βελγίου και της Βρετανίας έχουν ήδη θέσει σε εφαρμογή προγράμματα για τη χρήση ποδηλάτου για τις μετακινήσεις των εργαζομένων, με διαφορετικά είδη κινήτρων: φορολογικές ελαφρύνσεις, χρηματική αποζημίωση ανά χιλιόμετρο ή οικονομικά βοηθήματα για την αγορά ποδηλάτων.</a:t>
            </a:r>
          </a:p>
          <a:p>
            <a:pPr algn="just"/>
            <a:endParaRPr lang="el-GR" dirty="0" smtClean="0"/>
          </a:p>
          <a:p>
            <a:pPr algn="just"/>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39000"/>
          </a:blip>
          <a:srcRect/>
          <a:stretch>
            <a:fillRect l="-11000" r="-11000"/>
          </a:stretch>
        </a:blipFill>
        <a:effectLst/>
      </p:bgPr>
    </p:bg>
    <p:spTree>
      <p:nvGrpSpPr>
        <p:cNvPr id="1" name=""/>
        <p:cNvGrpSpPr/>
        <p:nvPr/>
      </p:nvGrpSpPr>
      <p:grpSpPr>
        <a:xfrm>
          <a:off x="0" y="0"/>
          <a:ext cx="0" cy="0"/>
          <a:chOff x="0" y="0"/>
          <a:chExt cx="0" cy="0"/>
        </a:xfrm>
      </p:grpSpPr>
      <p:sp>
        <p:nvSpPr>
          <p:cNvPr id="2" name="1 - TextBox"/>
          <p:cNvSpPr txBox="1"/>
          <p:nvPr/>
        </p:nvSpPr>
        <p:spPr>
          <a:xfrm>
            <a:off x="214282" y="1"/>
            <a:ext cx="8786874" cy="7109639"/>
          </a:xfrm>
          <a:prstGeom prst="rect">
            <a:avLst/>
          </a:prstGeom>
          <a:noFill/>
        </p:spPr>
        <p:txBody>
          <a:bodyPr wrap="square" rtlCol="0">
            <a:spAutoFit/>
          </a:bodyPr>
          <a:lstStyle/>
          <a:p>
            <a:r>
              <a:rPr lang="el-GR" b="1" dirty="0" smtClean="0">
                <a:latin typeface="Comic Sans MS" pitchFamily="66" charset="0"/>
              </a:rPr>
              <a:t>Σημαντικοί σταθμοί στην Ευρωπαϊκή  πολιτική για το ποδήλατο αποτελούν:</a:t>
            </a:r>
          </a:p>
          <a:p>
            <a:endParaRPr lang="el-GR" b="1" dirty="0" smtClean="0">
              <a:latin typeface="Comic Sans MS" pitchFamily="66" charset="0"/>
            </a:endParaRPr>
          </a:p>
          <a:p>
            <a:pPr>
              <a:buFont typeface="Wingdings" pitchFamily="2" charset="2"/>
              <a:buChar char="§"/>
            </a:pPr>
            <a:r>
              <a:rPr lang="el-GR" b="1" dirty="0" smtClean="0">
                <a:latin typeface="Comic Sans MS" pitchFamily="66" charset="0"/>
              </a:rPr>
              <a:t>Η Διακήρυξη της Βέρνης, το Μάιο 2007 </a:t>
            </a:r>
            <a:r>
              <a:rPr lang="el-GR" dirty="0" smtClean="0"/>
              <a:t>όπου αναγνωρίστηκε ότι η παγκόσμια αλλαγή του κλίματος είναι σήμερα από τις μεγαλύτερες απειλές για τον ανθρώπινο πολιτισμό και κατά συνέπεια  θα πρέπει να προωθηθούν αποτελεσματικές και βιώσιμες μεταφορές, όπου μία από αυτές είναι το ποδήλατο ως το πιο σημαντικό όχημα μηδενικών εκπομπών ρύπων.</a:t>
            </a:r>
          </a:p>
          <a:p>
            <a:pPr>
              <a:buFont typeface="Wingdings" pitchFamily="2" charset="2"/>
              <a:buChar char="§"/>
            </a:pPr>
            <a:endParaRPr lang="el-GR" dirty="0" smtClean="0">
              <a:latin typeface="Comic Sans MS" pitchFamily="66" charset="0"/>
            </a:endParaRPr>
          </a:p>
          <a:p>
            <a:pPr>
              <a:buFont typeface="Wingdings" pitchFamily="2" charset="2"/>
              <a:buChar char="§"/>
            </a:pPr>
            <a:r>
              <a:rPr lang="el-GR" b="1" dirty="0" smtClean="0">
                <a:latin typeface="Comic Sans MS" pitchFamily="66" charset="0"/>
              </a:rPr>
              <a:t>Ο  Χάρτης των Βρυξελλών ο οποίος δημοσιεύθηκε και υπογράφηκε τον Μάιο του 2009 </a:t>
            </a:r>
            <a:r>
              <a:rPr lang="el-GR" dirty="0" smtClean="0"/>
              <a:t>στη διεθνή διάσκεψη  που αφορά την πολιτική για το ποδήλατο. Δήμαρχοι Ευρωπαϊκών Πόλεων, η Ευρωπαϊκή Επιτροπή, καθώς και η Ευρωπαϊκή Οικονομική και Κοινωνική Επιτροπή υπέγραψαν το Χάρτη των Βρυξελλών σύμφωνα με τον οποίο δεσμεύονται να επενδύουν σε μία ποδηλατική πολιτική, όχι μόνο για τον  κατάλληλο σχεδιασμό των υποδομών, αλλά και την προώθηση της χρήσης ποδηλάτου. </a:t>
            </a:r>
          </a:p>
          <a:p>
            <a:pPr>
              <a:buFont typeface="Wingdings" pitchFamily="2" charset="2"/>
              <a:buChar char="§"/>
            </a:pPr>
            <a:endParaRPr lang="el-GR" dirty="0" smtClean="0">
              <a:latin typeface="Comic Sans MS" pitchFamily="66" charset="0"/>
            </a:endParaRPr>
          </a:p>
          <a:p>
            <a:pPr>
              <a:buFont typeface="Wingdings" pitchFamily="2" charset="2"/>
              <a:buChar char="§"/>
            </a:pPr>
            <a:r>
              <a:rPr lang="el-GR" b="1" dirty="0" smtClean="0">
                <a:latin typeface="Comic Sans MS" pitchFamily="66" charset="0"/>
              </a:rPr>
              <a:t>Ο  Χάρτης της Σεβίλλης που δημοσιοποιήθηκε τον Μάρτιο του </a:t>
            </a:r>
            <a:r>
              <a:rPr lang="el-GR" b="1" dirty="0" smtClean="0"/>
              <a:t>2011 </a:t>
            </a:r>
            <a:r>
              <a:rPr lang="el-GR" dirty="0" smtClean="0"/>
              <a:t>όπου υπογραμμίζοντας τα οφέλη της ποδηλασίας δεν αρκέστηκε στο να τεθούν στόχοι, αλλά ζήτησε μια γενική και ευρεία πολιτική δέσμευση προώθησης της ποδηλασίας και επένδυσης σε αυτή στις ίδιες τις χώρες τους κατά τα επόμενα χρόνια.</a:t>
            </a:r>
          </a:p>
          <a:p>
            <a:endParaRPr lang="el-GR" dirty="0" smtClean="0">
              <a:latin typeface="Comic Sans MS" pitchFamily="66" charset="0"/>
            </a:endParaRPr>
          </a:p>
          <a:p>
            <a:endParaRPr lang="el-GR" dirty="0" smtClean="0">
              <a:latin typeface="Comic Sans MS" pitchFamily="66" charset="0"/>
            </a:endParaRPr>
          </a:p>
          <a:p>
            <a:endParaRPr lang="el-GR" dirty="0" smtClean="0">
              <a:latin typeface="Comic Sans MS" pitchFamily="66" charset="0"/>
            </a:endParaRPr>
          </a:p>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solidFill>
                  <a:schemeClr val="accent6">
                    <a:lumMod val="75000"/>
                  </a:schemeClr>
                </a:solidFill>
                <a:latin typeface="Comic Sans MS" pitchFamily="66" charset="0"/>
              </a:rPr>
              <a:t>Η χρήση του ποδηλάτου στις ευρωπαϊκές  χώρες</a:t>
            </a:r>
            <a:endParaRPr lang="el-GR" sz="3600" dirty="0">
              <a:solidFill>
                <a:schemeClr val="accent6">
                  <a:lumMod val="75000"/>
                </a:schemeClr>
              </a:solidFill>
              <a:latin typeface="Comic Sans MS" pitchFamily="66" charset="0"/>
            </a:endParaRPr>
          </a:p>
        </p:txBody>
      </p:sp>
      <p:sp>
        <p:nvSpPr>
          <p:cNvPr id="3" name="2 - Θέση κειμένου"/>
          <p:cNvSpPr>
            <a:spLocks noGrp="1"/>
          </p:cNvSpPr>
          <p:nvPr>
            <p:ph type="body" idx="1"/>
          </p:nvPr>
        </p:nvSpPr>
        <p:spPr/>
        <p:txBody>
          <a:bodyPr>
            <a:normAutofit/>
          </a:bodyPr>
          <a:lstStyle/>
          <a:p>
            <a:r>
              <a:rPr lang="el-GR" sz="2400" dirty="0" smtClean="0">
                <a:solidFill>
                  <a:srgbClr val="00B050"/>
                </a:solidFill>
                <a:latin typeface="Comic Sans MS" pitchFamily="66" charset="0"/>
              </a:rPr>
              <a:t>        Κοπεγχάγη</a:t>
            </a:r>
            <a:endParaRPr lang="el-GR" sz="2400" dirty="0">
              <a:solidFill>
                <a:srgbClr val="00B050"/>
              </a:solidFill>
              <a:latin typeface="Comic Sans MS" pitchFamily="66" charset="0"/>
            </a:endParaRPr>
          </a:p>
        </p:txBody>
      </p:sp>
      <p:sp>
        <p:nvSpPr>
          <p:cNvPr id="4" name="3 - Θέση περιεχομένου"/>
          <p:cNvSpPr>
            <a:spLocks noGrp="1"/>
          </p:cNvSpPr>
          <p:nvPr>
            <p:ph sz="half" idx="2"/>
          </p:nvPr>
        </p:nvSpPr>
        <p:spPr/>
        <p:txBody>
          <a:bodyPr>
            <a:normAutofit fontScale="25000" lnSpcReduction="20000"/>
          </a:bodyPr>
          <a:lstStyle/>
          <a:p>
            <a:pPr>
              <a:buNone/>
            </a:pPr>
            <a:r>
              <a:rPr lang="el-GR" dirty="0" smtClean="0"/>
              <a:t>                </a:t>
            </a:r>
            <a:r>
              <a:rPr lang="el-GR" sz="6400" dirty="0" smtClean="0"/>
              <a:t>Η Κοπεγχάγη αποτελεί ορόσημο της καλύτερης αλλαγής στις μεταφορές κατά τη διάρκεια των τελευταίων δύο δεκαετιών. Περίπου το 38% των ανθρώπων χρησιμοποιούν ποδήλατα ως μέσο μεταφοράς ενώ το 59%  επιλέγουν το ποδήλατο, όταν χρειάζεται να ταξιδέψουν αποστάσεις μικρότερες των 5 </a:t>
            </a:r>
            <a:r>
              <a:rPr lang="el-GR" sz="6400" dirty="0" err="1" smtClean="0"/>
              <a:t>χιλιομέτρων.Στο</a:t>
            </a:r>
            <a:r>
              <a:rPr lang="el-GR" sz="6400" dirty="0" smtClean="0"/>
              <a:t> σύνολο ενός έτους, ο μέσος πολίτης της Κοπεγχάγης ποδηλατεί 1,2 εκατομμύρια χιλιόμετρα ενώ χρησιμοποίει το μετρό για 660.000χλμ. Παράλληλα, το κράτος στηρίζει την επιλογή αυτή των πολιτών, δημιουργώντας «πράσινες διαδρομές» μέσω νέων πάρκων, συνδυάζοντας έτσι την ασφαλέστερη  μετακίνησή τους, αλλά και την αύξηση του πρασίνου στην πόλη. </a:t>
            </a:r>
          </a:p>
          <a:p>
            <a:endParaRPr lang="el-GR" dirty="0"/>
          </a:p>
        </p:txBody>
      </p:sp>
      <p:pic>
        <p:nvPicPr>
          <p:cNvPr id="2050" name="Picture 2" descr="http://content-mcdn.ethnos.gr/filesystem/images/20141119/low/assets_LARGE_t_183762_54425273.JPG"/>
          <p:cNvPicPr>
            <a:picLocks noChangeAspect="1" noChangeArrowheads="1"/>
          </p:cNvPicPr>
          <p:nvPr/>
        </p:nvPicPr>
        <p:blipFill>
          <a:blip r:embed="rId2" cstate="print"/>
          <a:srcRect/>
          <a:stretch>
            <a:fillRect/>
          </a:stretch>
        </p:blipFill>
        <p:spPr bwMode="auto">
          <a:xfrm>
            <a:off x="4857752" y="1571612"/>
            <a:ext cx="3190875" cy="478155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85786" y="285728"/>
            <a:ext cx="2928958" cy="1162050"/>
          </a:xfrm>
        </p:spPr>
        <p:txBody>
          <a:bodyPr/>
          <a:lstStyle/>
          <a:p>
            <a:r>
              <a:rPr lang="el-GR" sz="2400" dirty="0" smtClean="0">
                <a:solidFill>
                  <a:srgbClr val="009900"/>
                </a:solidFill>
                <a:latin typeface="Comic Sans MS" pitchFamily="66" charset="0"/>
              </a:rPr>
              <a:t>Γαλλία, Παρίσι</a:t>
            </a:r>
            <a:r>
              <a:rPr lang="el-GR" dirty="0" smtClean="0">
                <a:solidFill>
                  <a:srgbClr val="009900"/>
                </a:solidFill>
                <a:latin typeface="Comic Sans MS" pitchFamily="66" charset="0"/>
              </a:rPr>
              <a:t/>
            </a:r>
            <a:br>
              <a:rPr lang="el-GR" dirty="0" smtClean="0">
                <a:solidFill>
                  <a:srgbClr val="009900"/>
                </a:solidFill>
                <a:latin typeface="Comic Sans MS" pitchFamily="66" charset="0"/>
              </a:rPr>
            </a:br>
            <a:endParaRPr lang="el-GR" dirty="0">
              <a:solidFill>
                <a:srgbClr val="009900"/>
              </a:solidFill>
              <a:latin typeface="Comic Sans MS" pitchFamily="66" charset="0"/>
            </a:endParaRPr>
          </a:p>
        </p:txBody>
      </p:sp>
      <p:sp>
        <p:nvSpPr>
          <p:cNvPr id="4" name="3 - Θέση κειμένου"/>
          <p:cNvSpPr>
            <a:spLocks noGrp="1"/>
          </p:cNvSpPr>
          <p:nvPr>
            <p:ph type="body" sz="half" idx="2"/>
          </p:nvPr>
        </p:nvSpPr>
        <p:spPr>
          <a:xfrm>
            <a:off x="428596" y="1643050"/>
            <a:ext cx="3643338" cy="4483115"/>
          </a:xfrm>
        </p:spPr>
        <p:txBody>
          <a:bodyPr>
            <a:normAutofit/>
          </a:bodyPr>
          <a:lstStyle/>
          <a:p>
            <a:r>
              <a:rPr lang="el-GR" sz="1600" dirty="0" smtClean="0"/>
              <a:t>Το πρόγραμμα </a:t>
            </a:r>
            <a:r>
              <a:rPr lang="el-GR" sz="1600" b="1" dirty="0" err="1" smtClean="0"/>
              <a:t>Velib</a:t>
            </a:r>
            <a:r>
              <a:rPr lang="el-GR" sz="1600" b="1" dirty="0" smtClean="0"/>
              <a:t> ε</a:t>
            </a:r>
            <a:r>
              <a:rPr lang="el-GR" sz="1600" dirty="0" smtClean="0"/>
              <a:t>φαρμόζεται στο Παρίσι σε μεγαλύτερη κλίμακα. Χάρη στην αποφασιστική πολιτική του δήμου μια από τις πιο κορεσμένες κυκλοφοριακά πόλη ,άρχισε να παίρνει κυκλοφοριακές «ανάσες». Κατασκευάστηκαν 33 χιλιόμετρα αποκλειστικής χρήσης για τους ποδηλάτες και άλλα 314 διαμορφώθηκαν για την ομαλή τους συνύπαρξη με άλλα μέσα μαζικής μεταφοράς. Σήμερα, υπάρχουν πάνω από 20 χιλιάδες ποδήλατα σε 1.450 σταθμούς (ένας χώρος στάθμευσης </a:t>
            </a:r>
            <a:r>
              <a:rPr lang="el-GR" sz="1600" dirty="0" err="1" smtClean="0"/>
              <a:t>Velib</a:t>
            </a:r>
            <a:r>
              <a:rPr lang="el-GR" sz="1600" dirty="0" smtClean="0"/>
              <a:t> κάθε 300 μέτρα).</a:t>
            </a:r>
          </a:p>
          <a:p>
            <a:endParaRPr lang="el-GR" sz="1600" dirty="0"/>
          </a:p>
        </p:txBody>
      </p:sp>
      <p:pic>
        <p:nvPicPr>
          <p:cNvPr id="31746" name="Picture 2" descr="http://4.bp.blogspot.com/-57Dxve3oDl0/UKnNyj-TDVI/AAAAAAAAL6k/YqLUn3C-Yzg/s1600/13973._dl.jpg"/>
          <p:cNvPicPr>
            <a:picLocks noChangeAspect="1" noChangeArrowheads="1"/>
          </p:cNvPicPr>
          <p:nvPr/>
        </p:nvPicPr>
        <p:blipFill>
          <a:blip r:embed="rId2"/>
          <a:srcRect/>
          <a:stretch>
            <a:fillRect/>
          </a:stretch>
        </p:blipFill>
        <p:spPr bwMode="auto">
          <a:xfrm>
            <a:off x="4429124" y="1071546"/>
            <a:ext cx="3571875" cy="47625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bright="40000"/>
          </a:blip>
          <a:srcRect/>
          <a:stretch>
            <a:fillRect l="-25000" r="-25000"/>
          </a:stretch>
        </a:blipFill>
        <a:effectLst/>
      </p:bgPr>
    </p:bg>
    <p:spTree>
      <p:nvGrpSpPr>
        <p:cNvPr id="1" name=""/>
        <p:cNvGrpSpPr/>
        <p:nvPr/>
      </p:nvGrpSpPr>
      <p:grpSpPr>
        <a:xfrm>
          <a:off x="0" y="0"/>
          <a:ext cx="0" cy="0"/>
          <a:chOff x="0" y="0"/>
          <a:chExt cx="0" cy="0"/>
        </a:xfrm>
      </p:grpSpPr>
      <p:sp>
        <p:nvSpPr>
          <p:cNvPr id="2" name="1 - TextBox"/>
          <p:cNvSpPr txBox="1"/>
          <p:nvPr/>
        </p:nvSpPr>
        <p:spPr>
          <a:xfrm>
            <a:off x="285720" y="142852"/>
            <a:ext cx="3000396" cy="400110"/>
          </a:xfrm>
          <a:prstGeom prst="rect">
            <a:avLst/>
          </a:prstGeom>
          <a:noFill/>
        </p:spPr>
        <p:txBody>
          <a:bodyPr wrap="square" rtlCol="0">
            <a:spAutoFit/>
          </a:bodyPr>
          <a:lstStyle/>
          <a:p>
            <a:r>
              <a:rPr lang="el-GR" sz="2000" b="1" dirty="0" smtClean="0">
                <a:solidFill>
                  <a:schemeClr val="accent1">
                    <a:lumMod val="75000"/>
                  </a:schemeClr>
                </a:solidFill>
                <a:latin typeface="Comic Sans MS" pitchFamily="66" charset="0"/>
              </a:rPr>
              <a:t>Άμστερνταμ  Ολλανδία</a:t>
            </a:r>
            <a:endParaRPr lang="el-GR" sz="2000" b="1" dirty="0">
              <a:solidFill>
                <a:schemeClr val="accent1">
                  <a:lumMod val="75000"/>
                </a:schemeClr>
              </a:solidFill>
              <a:latin typeface="Comic Sans MS" pitchFamily="66" charset="0"/>
            </a:endParaRPr>
          </a:p>
        </p:txBody>
      </p:sp>
      <p:sp>
        <p:nvSpPr>
          <p:cNvPr id="3" name="2 - TextBox"/>
          <p:cNvSpPr txBox="1"/>
          <p:nvPr/>
        </p:nvSpPr>
        <p:spPr>
          <a:xfrm>
            <a:off x="642911" y="857232"/>
            <a:ext cx="7500989" cy="4185761"/>
          </a:xfrm>
          <a:prstGeom prst="rect">
            <a:avLst/>
          </a:prstGeom>
          <a:noFill/>
        </p:spPr>
        <p:txBody>
          <a:bodyPr wrap="square" rtlCol="0">
            <a:spAutoFit/>
          </a:bodyPr>
          <a:lstStyle/>
          <a:p>
            <a:r>
              <a:rPr lang="el-GR" dirty="0" smtClean="0"/>
              <a:t>Σε όλη την Ολλανδία υπολογίζεται ότι κυκλοφορούν περίπου 18 εκατομμύρια ποδήλατα (αναλογία: 1,3 ποδήλατα ανά κάτοικο). Το 27% όλων των μετακινήσεων στο εθνικό δίκτυο και το 59% όλων των αστικών μετακινήσεων στη χώρα γίνονται μέσω ποδηλάτων.</a:t>
            </a:r>
          </a:p>
          <a:p>
            <a:r>
              <a:rPr lang="el-GR" dirty="0" smtClean="0"/>
              <a:t>Η πολιτεία έχει φροντίσει για την «εκπαίδευση» των παιδιών στη ασφαλή μετακίνηση τους με το ποδήλατο και τα μαθήματα οδικής αγωγής είναι υποχρεωτικά. Σε όλα τα σχολεία υπάρχουν ειδικές μπάρες για το παρκάρισμα των ποδηλάτων και το 90% των μαθητών πηγαίνει στο σχολείο με το ποδήλατο.</a:t>
            </a:r>
          </a:p>
          <a:p>
            <a:r>
              <a:rPr lang="el-GR" b="1" dirty="0" smtClean="0"/>
              <a:t> </a:t>
            </a:r>
            <a:r>
              <a:rPr lang="el-GR" dirty="0" smtClean="0"/>
              <a:t>Στο Άμστερνταμ οι μετακινήσεις με ποδήλατο αγγίζουν το 38%</a:t>
            </a:r>
            <a:r>
              <a:rPr lang="es-UY" dirty="0" smtClean="0"/>
              <a:t> </a:t>
            </a:r>
            <a:r>
              <a:rPr lang="el-GR" dirty="0" smtClean="0"/>
              <a:t>γεγονός που το έχει μετατρέψει σε ποδηλατική πρωτεύουσα.</a:t>
            </a:r>
          </a:p>
          <a:p>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357166"/>
            <a:ext cx="3036919" cy="428628"/>
          </a:xfrm>
        </p:spPr>
        <p:txBody>
          <a:bodyPr>
            <a:normAutofit fontScale="90000"/>
          </a:bodyPr>
          <a:lstStyle/>
          <a:p>
            <a:r>
              <a:rPr lang="el-GR" dirty="0" smtClean="0">
                <a:latin typeface="Comic Sans MS" pitchFamily="66" charset="0"/>
              </a:rPr>
              <a:t>                  </a:t>
            </a:r>
            <a:r>
              <a:rPr lang="el-GR" sz="3100" dirty="0" smtClean="0">
                <a:solidFill>
                  <a:srgbClr val="008000"/>
                </a:solidFill>
                <a:latin typeface="Comic Sans MS" pitchFamily="66" charset="0"/>
              </a:rPr>
              <a:t>Στρασβούργο</a:t>
            </a:r>
            <a:endParaRPr lang="el-GR" sz="3100" dirty="0">
              <a:solidFill>
                <a:srgbClr val="008000"/>
              </a:solidFill>
              <a:latin typeface="Comic Sans MS" pitchFamily="66" charset="0"/>
            </a:endParaRPr>
          </a:p>
        </p:txBody>
      </p:sp>
      <p:sp>
        <p:nvSpPr>
          <p:cNvPr id="4" name="3 - Θέση κειμένου"/>
          <p:cNvSpPr>
            <a:spLocks noGrp="1"/>
          </p:cNvSpPr>
          <p:nvPr>
            <p:ph type="body" sz="half" idx="2"/>
          </p:nvPr>
        </p:nvSpPr>
        <p:spPr>
          <a:xfrm>
            <a:off x="285720" y="928670"/>
            <a:ext cx="3179795" cy="5197495"/>
          </a:xfrm>
        </p:spPr>
        <p:txBody>
          <a:bodyPr>
            <a:normAutofit fontScale="92500"/>
          </a:bodyPr>
          <a:lstStyle/>
          <a:p>
            <a:r>
              <a:rPr lang="el-GR" dirty="0" smtClean="0"/>
              <a:t>Το δίκτυο </a:t>
            </a:r>
            <a:r>
              <a:rPr lang="el-GR" b="1" dirty="0" err="1" smtClean="0"/>
              <a:t>Vélostras</a:t>
            </a:r>
            <a:r>
              <a:rPr lang="el-GR" dirty="0" smtClean="0"/>
              <a:t> που θα αναπτυχθεί στο Στρασβούργο από τώρα μέχρι το 2020 δίνει  έμφαση στα ποδήλατα, κατά τρόπο ώστε οι δικυκλιστές να εξυπηρετούνται στις περισσότερες μετακινήσεις τους, αναπτύσσοντας μάλιστα μια ταχύτητα που θα μπορεί να φτάνει τα 20 </a:t>
            </a:r>
            <a:r>
              <a:rPr lang="el-GR" dirty="0" err="1" smtClean="0"/>
              <a:t>χλμ</a:t>
            </a:r>
            <a:r>
              <a:rPr lang="el-GR" dirty="0" smtClean="0"/>
              <a:t>. την ώρα.</a:t>
            </a:r>
          </a:p>
          <a:p>
            <a:r>
              <a:rPr lang="el-GR" dirty="0" smtClean="0"/>
              <a:t> Το Στρασβούργο έχει παράδοση στη χρήση των δικύκλων αφού, εδώ και 25 χρόνια, έχει δημιουργήσει μια σχετική υποδομή, η οποία - με απόφαση του δημοτικού συμβουλίου - θα επεκταθεί σε ένα σχέδιο που θυμίζει τον ιστό της αράχνης.</a:t>
            </a:r>
          </a:p>
          <a:p>
            <a:r>
              <a:rPr lang="el-GR" dirty="0" smtClean="0"/>
              <a:t>Σήμερα, υπολογίζεται ότι στο ιστορικό κέντρο της πόλης, το 15% των διαδρομών γίνεται με τα ποδήλατα. «Στόχος μας είναι, το 2025, το 16% των διαδρομών να γίνεται με δίκυκλα», λένε από τον δήμο της </a:t>
            </a:r>
            <a:r>
              <a:rPr lang="el-GR" dirty="0" err="1" smtClean="0"/>
              <a:t>πόλης,επισημαίνοντας</a:t>
            </a:r>
            <a:r>
              <a:rPr lang="el-GR" dirty="0" smtClean="0"/>
              <a:t> ότι το Στρασβούργο είναι μια πόλη χωρίς ανηφοριές, εύκολη για τους ποδηλάτες.</a:t>
            </a:r>
          </a:p>
          <a:p>
            <a:endParaRPr lang="el-GR" dirty="0"/>
          </a:p>
        </p:txBody>
      </p:sp>
      <p:pic>
        <p:nvPicPr>
          <p:cNvPr id="34818" name="Picture 2" descr="http://www.en.strasbourg.eu/uploads/images/Gallery/environment/belevedere_orangerie.jpg"/>
          <p:cNvPicPr>
            <a:picLocks noChangeAspect="1" noChangeArrowheads="1"/>
          </p:cNvPicPr>
          <p:nvPr/>
        </p:nvPicPr>
        <p:blipFill>
          <a:blip r:embed="rId2"/>
          <a:srcRect/>
          <a:stretch>
            <a:fillRect/>
          </a:stretch>
        </p:blipFill>
        <p:spPr bwMode="auto">
          <a:xfrm>
            <a:off x="3500430" y="1643050"/>
            <a:ext cx="5291999" cy="352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rgbClr val="00B0F0"/>
                </a:solidFill>
                <a:latin typeface="Comic Sans MS" pitchFamily="66" charset="0"/>
              </a:rPr>
              <a:t>Αναπαράσταση δεδομένων</a:t>
            </a:r>
            <a:endParaRPr lang="el-GR" sz="4000" dirty="0">
              <a:solidFill>
                <a:srgbClr val="00B0F0"/>
              </a:solidFill>
              <a:latin typeface="Comic Sans MS" pitchFamily="66" charset="0"/>
            </a:endParaRPr>
          </a:p>
        </p:txBody>
      </p:sp>
      <p:pic>
        <p:nvPicPr>
          <p:cNvPr id="4" name="Picture 7"/>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596" y="1571612"/>
            <a:ext cx="3945947" cy="262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14810" y="1571612"/>
            <a:ext cx="5063803" cy="255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71670" y="3643314"/>
            <a:ext cx="4976639" cy="273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38000"/>
          </a:blip>
          <a:srcRect/>
          <a:stretch>
            <a:fillRect l="-4000" r="-4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14290"/>
            <a:ext cx="8229600" cy="1203351"/>
          </a:xfrm>
        </p:spPr>
        <p:txBody>
          <a:bodyPr>
            <a:normAutofit/>
          </a:bodyPr>
          <a:lstStyle/>
          <a:p>
            <a:r>
              <a:rPr lang="el-GR" sz="3600" dirty="0" smtClean="0">
                <a:solidFill>
                  <a:srgbClr val="FF0000"/>
                </a:solidFill>
                <a:latin typeface="Comic Sans MS" pitchFamily="66" charset="0"/>
              </a:rPr>
              <a:t>Η Ελληνική πραγματικότητα…</a:t>
            </a:r>
            <a:endParaRPr lang="el-GR" sz="3600" dirty="0">
              <a:solidFill>
                <a:srgbClr val="FF0000"/>
              </a:solidFill>
              <a:latin typeface="Comic Sans MS" pitchFamily="66" charset="0"/>
            </a:endParaRPr>
          </a:p>
        </p:txBody>
      </p:sp>
      <p:sp>
        <p:nvSpPr>
          <p:cNvPr id="5" name="4 - TextBox"/>
          <p:cNvSpPr txBox="1"/>
          <p:nvPr/>
        </p:nvSpPr>
        <p:spPr>
          <a:xfrm>
            <a:off x="714348" y="1214422"/>
            <a:ext cx="7643866" cy="4770537"/>
          </a:xfrm>
          <a:prstGeom prst="rect">
            <a:avLst/>
          </a:prstGeom>
          <a:noFill/>
        </p:spPr>
        <p:txBody>
          <a:bodyPr wrap="square" rtlCol="0">
            <a:spAutoFit/>
          </a:bodyPr>
          <a:lstStyle/>
          <a:p>
            <a:r>
              <a:rPr lang="el-GR" dirty="0" smtClean="0"/>
              <a:t>Παρότι η διάδοση του ποδηλάτου διεθνώς σημειώνει ραγδαία ανάπτυξη, είτε λόγω φιλικών προς το περιβάλλον πολιτικών στο πλαίσιο της βιωσιμότητας και της αναβάθμισης της ποιότητας ζωής, είτε ως συνέπεια της ενεργειακής και οικονομικής κρίσης, η ελληνική πραγματικότητα απέχει πολύ από τα δεδομένα αυτά, πέρα από ορισμένες πρωτοβουλίες κυρίως Δήμων της περιφέρειας, σε ατομικό ή συλλογικό επίπεδο όπως το «Δίκτυο πόλεων για τη βιώσιμη κινητικότητα και το ποδήλατο».</a:t>
            </a:r>
          </a:p>
          <a:p>
            <a:r>
              <a:rPr lang="el-GR" dirty="0" smtClean="0"/>
              <a:t>  Σε εθνικό επίπεδο, η χώρα μας άργησε να ξεκινήσει την ανάπλαση των πόλεων με βάση το ποδήλατο ( σε σχέση πάντα με τις υπόλοιπες χώρες της Ε.Ε.).Το 2000 εγκρίθηκε πρόγραμμα το οποίο ανέλαβε το </a:t>
            </a:r>
            <a:r>
              <a:rPr lang="el-GR" dirty="0" err="1" smtClean="0"/>
              <a:t>Μετσόβειο</a:t>
            </a:r>
            <a:r>
              <a:rPr lang="el-GR" dirty="0" smtClean="0"/>
              <a:t> Πολυτεχνείο με σκοπό την ανάπλαση 17 ελληνικών πόλεων.</a:t>
            </a:r>
          </a:p>
          <a:p>
            <a:r>
              <a:rPr lang="el-GR" dirty="0" smtClean="0"/>
              <a:t>Το πρόγραμμα ολοκληρώθηκε το 2003, οπότε και κατατέθηκαν οι προτάσεις στους αρμόδιους δήμους. Μέχρι σήμερα όμως, μόνο η </a:t>
            </a:r>
            <a:r>
              <a:rPr lang="el-GR" dirty="0" err="1" smtClean="0"/>
              <a:t>Καρδιτσα</a:t>
            </a:r>
            <a:r>
              <a:rPr lang="el-GR" dirty="0" smtClean="0"/>
              <a:t>, η Λάρισα και το Μεσολόγγι έχουν εκπληρώσει τους στόχους τους, δημιουργώντας ποδηλατικά δίκτυα αρκετών χιλιομέτρων.</a:t>
            </a:r>
          </a:p>
          <a:p>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solidFill>
                  <a:srgbClr val="FF0066"/>
                </a:solidFill>
                <a:latin typeface="Comic Sans MS" pitchFamily="66" charset="0"/>
              </a:rPr>
              <a:t>Πόλεις που χρησιμοποιούν το ποδήλατο στην Ελλάδα</a:t>
            </a:r>
            <a:endParaRPr lang="el-GR" sz="3600" dirty="0">
              <a:solidFill>
                <a:srgbClr val="FF0066"/>
              </a:solidFill>
              <a:latin typeface="Comic Sans MS" pitchFamily="66" charset="0"/>
            </a:endParaRPr>
          </a:p>
        </p:txBody>
      </p:sp>
      <p:sp>
        <p:nvSpPr>
          <p:cNvPr id="3" name="2 - Θέση περιεχομένου"/>
          <p:cNvSpPr>
            <a:spLocks noGrp="1"/>
          </p:cNvSpPr>
          <p:nvPr>
            <p:ph idx="1"/>
          </p:nvPr>
        </p:nvSpPr>
        <p:spPr/>
        <p:txBody>
          <a:bodyPr>
            <a:normAutofit fontScale="77500" lnSpcReduction="20000"/>
          </a:bodyPr>
          <a:lstStyle/>
          <a:p>
            <a:r>
              <a:rPr lang="el-GR" dirty="0" smtClean="0"/>
              <a:t>Κέρκυρα</a:t>
            </a:r>
          </a:p>
          <a:p>
            <a:r>
              <a:rPr lang="el-GR" dirty="0" smtClean="0"/>
              <a:t>Καλαμάτα</a:t>
            </a:r>
          </a:p>
          <a:p>
            <a:r>
              <a:rPr lang="el-GR" dirty="0" smtClean="0"/>
              <a:t>Λάρισα</a:t>
            </a:r>
          </a:p>
          <a:p>
            <a:r>
              <a:rPr lang="el-GR" dirty="0" smtClean="0"/>
              <a:t>Κως</a:t>
            </a:r>
          </a:p>
          <a:p>
            <a:r>
              <a:rPr lang="el-GR" dirty="0" smtClean="0"/>
              <a:t>Βόλος</a:t>
            </a:r>
          </a:p>
          <a:p>
            <a:r>
              <a:rPr lang="el-GR" dirty="0" smtClean="0"/>
              <a:t>Λαμία</a:t>
            </a:r>
          </a:p>
          <a:p>
            <a:r>
              <a:rPr lang="el-GR" dirty="0" smtClean="0"/>
              <a:t>Θεσσαλονίκη</a:t>
            </a:r>
          </a:p>
          <a:p>
            <a:r>
              <a:rPr lang="el-GR" dirty="0" smtClean="0"/>
              <a:t>Καρδίτσα</a:t>
            </a:r>
          </a:p>
          <a:p>
            <a:r>
              <a:rPr lang="el-GR" dirty="0" smtClean="0"/>
              <a:t>Ρέθυμνο</a:t>
            </a:r>
          </a:p>
          <a:p>
            <a:r>
              <a:rPr lang="el-GR" dirty="0" smtClean="0"/>
              <a:t>Ιωάννινα</a:t>
            </a:r>
          </a:p>
          <a:p>
            <a:r>
              <a:rPr lang="el-GR" dirty="0" smtClean="0"/>
              <a:t>Μεσολόγγι</a:t>
            </a:r>
          </a:p>
          <a:p>
            <a:endParaRPr lang="el-GR" dirty="0"/>
          </a:p>
        </p:txBody>
      </p:sp>
      <p:pic>
        <p:nvPicPr>
          <p:cNvPr id="39938" name="Picture 2" descr="http://blog.bouf.com/wp-content/uploads/2011/07/cycling1.jpg"/>
          <p:cNvPicPr>
            <a:picLocks noChangeAspect="1" noChangeArrowheads="1"/>
          </p:cNvPicPr>
          <p:nvPr/>
        </p:nvPicPr>
        <p:blipFill>
          <a:blip r:embed="rId2"/>
          <a:srcRect/>
          <a:stretch>
            <a:fillRect/>
          </a:stretch>
        </p:blipFill>
        <p:spPr bwMode="auto">
          <a:xfrm>
            <a:off x="3286116" y="1714488"/>
            <a:ext cx="4762500" cy="3810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20000" r="-20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Η Ομάδα μας</a:t>
            </a:r>
            <a:endParaRPr lang="el-GR" dirty="0">
              <a:latin typeface="Comic Sans MS" pitchFamily="66" charset="0"/>
            </a:endParaRPr>
          </a:p>
        </p:txBody>
      </p:sp>
      <p:sp>
        <p:nvSpPr>
          <p:cNvPr id="3" name="2 - Θέση περιεχομένου"/>
          <p:cNvSpPr>
            <a:spLocks noGrp="1"/>
          </p:cNvSpPr>
          <p:nvPr>
            <p:ph sz="half" idx="1"/>
          </p:nvPr>
        </p:nvSpPr>
        <p:spPr>
          <a:xfrm>
            <a:off x="457200" y="1600204"/>
            <a:ext cx="5400684" cy="4114811"/>
          </a:xfrm>
        </p:spPr>
        <p:txBody>
          <a:bodyPr>
            <a:noAutofit/>
          </a:bodyPr>
          <a:lstStyle/>
          <a:p>
            <a:r>
              <a:rPr lang="el-GR" sz="1600" dirty="0" smtClean="0"/>
              <a:t>Ευδαίμων Θάλεια</a:t>
            </a:r>
          </a:p>
          <a:p>
            <a:r>
              <a:rPr lang="el-GR" sz="1600" dirty="0" smtClean="0"/>
              <a:t>Ζαφείρη </a:t>
            </a:r>
            <a:r>
              <a:rPr lang="el-GR" sz="1600" dirty="0" err="1" smtClean="0"/>
              <a:t>Τζοβάννα</a:t>
            </a:r>
            <a:endParaRPr lang="el-GR" sz="1600" dirty="0" smtClean="0"/>
          </a:p>
          <a:p>
            <a:r>
              <a:rPr lang="el-GR" sz="1600" dirty="0" err="1" smtClean="0"/>
              <a:t>Καγιάφα</a:t>
            </a:r>
            <a:r>
              <a:rPr lang="el-GR" sz="1600" dirty="0" smtClean="0"/>
              <a:t> Δανάη</a:t>
            </a:r>
          </a:p>
          <a:p>
            <a:r>
              <a:rPr lang="el-GR" sz="1600" dirty="0" err="1" smtClean="0"/>
              <a:t>Κατριβάνου</a:t>
            </a:r>
            <a:r>
              <a:rPr lang="el-GR" sz="1600" dirty="0" smtClean="0"/>
              <a:t> Χαρά</a:t>
            </a:r>
          </a:p>
          <a:p>
            <a:r>
              <a:rPr lang="el-GR" sz="1600" dirty="0" err="1" smtClean="0"/>
              <a:t>Κοτσάμπαση</a:t>
            </a:r>
            <a:r>
              <a:rPr lang="el-GR" sz="1600" dirty="0" smtClean="0"/>
              <a:t> Εμμανουέλλα                               </a:t>
            </a:r>
          </a:p>
          <a:p>
            <a:r>
              <a:rPr lang="el-GR" sz="1600" dirty="0" err="1" smtClean="0"/>
              <a:t>Κωνστάντος</a:t>
            </a:r>
            <a:r>
              <a:rPr lang="el-GR" sz="1600" dirty="0" smtClean="0"/>
              <a:t> Γιώργος</a:t>
            </a:r>
          </a:p>
          <a:p>
            <a:r>
              <a:rPr lang="el-GR" sz="1600" dirty="0" err="1" smtClean="0"/>
              <a:t>Κωνστάντου</a:t>
            </a:r>
            <a:r>
              <a:rPr lang="el-GR" sz="1600" dirty="0" smtClean="0"/>
              <a:t> Βάσω</a:t>
            </a:r>
          </a:p>
          <a:p>
            <a:r>
              <a:rPr lang="el-GR" sz="1600" dirty="0" err="1" smtClean="0"/>
              <a:t>Λεκάκη</a:t>
            </a:r>
            <a:r>
              <a:rPr lang="el-GR" sz="1600" dirty="0" smtClean="0"/>
              <a:t> Έλενα</a:t>
            </a:r>
          </a:p>
          <a:p>
            <a:r>
              <a:rPr lang="el-GR" sz="1600" dirty="0" err="1" smtClean="0"/>
              <a:t>Μαλτέζος</a:t>
            </a:r>
            <a:r>
              <a:rPr lang="el-GR" sz="1600" dirty="0" smtClean="0"/>
              <a:t> Χάρης</a:t>
            </a:r>
          </a:p>
          <a:p>
            <a:r>
              <a:rPr lang="el-GR" sz="1600" dirty="0" err="1" smtClean="0"/>
              <a:t>Μήτσης</a:t>
            </a:r>
            <a:r>
              <a:rPr lang="el-GR" sz="1600" dirty="0" smtClean="0"/>
              <a:t> Δημήτρης</a:t>
            </a:r>
          </a:p>
          <a:p>
            <a:r>
              <a:rPr lang="el-GR" sz="1600" dirty="0" err="1" smtClean="0"/>
              <a:t>Νασίκας</a:t>
            </a:r>
            <a:r>
              <a:rPr lang="el-GR" sz="1600" dirty="0" smtClean="0"/>
              <a:t> Γιάννος</a:t>
            </a:r>
          </a:p>
          <a:p>
            <a:r>
              <a:rPr lang="el-GR" sz="1600" dirty="0" err="1" smtClean="0"/>
              <a:t>Ότσκα</a:t>
            </a:r>
            <a:r>
              <a:rPr lang="el-GR" sz="1600" dirty="0" smtClean="0"/>
              <a:t> Άντζελα</a:t>
            </a:r>
          </a:p>
          <a:p>
            <a:pPr>
              <a:buNone/>
            </a:pPr>
            <a:endParaRPr lang="el-GR" sz="1600" dirty="0" smtClean="0"/>
          </a:p>
          <a:p>
            <a:pPr>
              <a:buNone/>
            </a:pPr>
            <a:endParaRPr lang="el-GR" sz="1600" dirty="0" smtClean="0"/>
          </a:p>
        </p:txBody>
      </p:sp>
      <p:sp>
        <p:nvSpPr>
          <p:cNvPr id="4" name="3 - Θέση περιεχομένου"/>
          <p:cNvSpPr>
            <a:spLocks noGrp="1"/>
          </p:cNvSpPr>
          <p:nvPr>
            <p:ph sz="half" idx="2"/>
          </p:nvPr>
        </p:nvSpPr>
        <p:spPr/>
        <p:txBody>
          <a:bodyPr>
            <a:normAutofit/>
          </a:bodyPr>
          <a:lstStyle/>
          <a:p>
            <a:r>
              <a:rPr lang="el-GR" sz="1700" dirty="0" err="1" smtClean="0"/>
              <a:t>Παπαθανασίου</a:t>
            </a:r>
            <a:r>
              <a:rPr lang="el-GR" sz="1700" dirty="0" smtClean="0"/>
              <a:t> Χαρά </a:t>
            </a:r>
          </a:p>
          <a:p>
            <a:r>
              <a:rPr lang="el-GR" sz="1700" dirty="0" smtClean="0"/>
              <a:t>Παγώνας Γρηγόρης</a:t>
            </a:r>
          </a:p>
          <a:p>
            <a:r>
              <a:rPr lang="el-GR" sz="1700" dirty="0" smtClean="0"/>
              <a:t>Παππάς Μάριος</a:t>
            </a:r>
          </a:p>
          <a:p>
            <a:r>
              <a:rPr lang="el-GR" sz="1700" dirty="0" smtClean="0"/>
              <a:t>Παυλίδου Ελένη</a:t>
            </a:r>
          </a:p>
          <a:p>
            <a:r>
              <a:rPr lang="el-GR" sz="1700" dirty="0" smtClean="0"/>
              <a:t>Παυλίδης Μιχάλης</a:t>
            </a:r>
          </a:p>
          <a:p>
            <a:r>
              <a:rPr lang="el-GR" sz="1700" dirty="0" smtClean="0"/>
              <a:t>Τρύφων Νεφέλη</a:t>
            </a:r>
          </a:p>
          <a:p>
            <a:r>
              <a:rPr lang="el-GR" sz="1700" dirty="0" smtClean="0"/>
              <a:t>Φώτου Δέσποινα</a:t>
            </a:r>
          </a:p>
          <a:p>
            <a:r>
              <a:rPr lang="el-GR" sz="1700" dirty="0" err="1" smtClean="0"/>
              <a:t>Χρυσοσπάθης</a:t>
            </a:r>
            <a:r>
              <a:rPr lang="el-GR" sz="1700" dirty="0" smtClean="0"/>
              <a:t> Δημήτρης</a:t>
            </a:r>
          </a:p>
          <a:p>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 - Θέση περιεχομένου" descr="bicycle-network-3.JPG"/>
          <p:cNvPicPr>
            <a:picLocks noGrp="1" noChangeAspect="1"/>
          </p:cNvPicPr>
          <p:nvPr>
            <p:ph sz="half" idx="1"/>
          </p:nvPr>
        </p:nvPicPr>
        <p:blipFill>
          <a:blip r:embed="rId2" cstate="print"/>
          <a:stretch>
            <a:fillRect/>
          </a:stretch>
        </p:blipFill>
        <p:spPr>
          <a:xfrm>
            <a:off x="928662" y="428604"/>
            <a:ext cx="3319438" cy="2664000"/>
          </a:xfrm>
        </p:spPr>
      </p:pic>
      <p:sp>
        <p:nvSpPr>
          <p:cNvPr id="5" name="4 - TextBox"/>
          <p:cNvSpPr txBox="1"/>
          <p:nvPr/>
        </p:nvSpPr>
        <p:spPr>
          <a:xfrm>
            <a:off x="1857356" y="3071810"/>
            <a:ext cx="1357322" cy="384721"/>
          </a:xfrm>
          <a:prstGeom prst="rect">
            <a:avLst/>
          </a:prstGeom>
          <a:noFill/>
        </p:spPr>
        <p:txBody>
          <a:bodyPr wrap="square" rtlCol="0">
            <a:spAutoFit/>
          </a:bodyPr>
          <a:lstStyle/>
          <a:p>
            <a:r>
              <a:rPr lang="el-GR" dirty="0" smtClean="0">
                <a:latin typeface="Comic Sans MS" pitchFamily="66" charset="0"/>
              </a:rPr>
              <a:t>Καλαμάτα</a:t>
            </a:r>
            <a:endParaRPr lang="el-GR" dirty="0">
              <a:latin typeface="Comic Sans MS" pitchFamily="66" charset="0"/>
            </a:endParaRPr>
          </a:p>
        </p:txBody>
      </p:sp>
      <p:pic>
        <p:nvPicPr>
          <p:cNvPr id="6" name="4 - Θέση περιεχομένου" descr="κως.JPG"/>
          <p:cNvPicPr>
            <a:picLocks noChangeAspect="1"/>
          </p:cNvPicPr>
          <p:nvPr/>
        </p:nvPicPr>
        <p:blipFill>
          <a:blip r:embed="rId3" cstate="print"/>
          <a:stretch>
            <a:fillRect/>
          </a:stretch>
        </p:blipFill>
        <p:spPr>
          <a:xfrm>
            <a:off x="4786314" y="428604"/>
            <a:ext cx="3319085" cy="2664000"/>
          </a:xfrm>
          <a:prstGeom prst="rect">
            <a:avLst/>
          </a:prstGeom>
        </p:spPr>
      </p:pic>
      <p:sp>
        <p:nvSpPr>
          <p:cNvPr id="7" name="6 - TextBox"/>
          <p:cNvSpPr txBox="1"/>
          <p:nvPr/>
        </p:nvSpPr>
        <p:spPr>
          <a:xfrm>
            <a:off x="5929322" y="3071810"/>
            <a:ext cx="785818" cy="384721"/>
          </a:xfrm>
          <a:prstGeom prst="rect">
            <a:avLst/>
          </a:prstGeom>
          <a:noFill/>
        </p:spPr>
        <p:txBody>
          <a:bodyPr wrap="square" rtlCol="0">
            <a:spAutoFit/>
          </a:bodyPr>
          <a:lstStyle/>
          <a:p>
            <a:r>
              <a:rPr lang="el-GR" dirty="0" smtClean="0">
                <a:latin typeface="Comic Sans MS" pitchFamily="66" charset="0"/>
              </a:rPr>
              <a:t>Κως</a:t>
            </a:r>
            <a:endParaRPr lang="el-GR" dirty="0">
              <a:latin typeface="Comic Sans MS" pitchFamily="66" charset="0"/>
            </a:endParaRPr>
          </a:p>
        </p:txBody>
      </p:sp>
      <p:pic>
        <p:nvPicPr>
          <p:cNvPr id="8" name="4 - Θέση περιεχομένου" descr="3650504_orig.jpg"/>
          <p:cNvPicPr>
            <a:picLocks noChangeAspect="1"/>
          </p:cNvPicPr>
          <p:nvPr/>
        </p:nvPicPr>
        <p:blipFill>
          <a:blip r:embed="rId4" cstate="print"/>
          <a:stretch>
            <a:fillRect/>
          </a:stretch>
        </p:blipFill>
        <p:spPr>
          <a:xfrm>
            <a:off x="1071538" y="3429000"/>
            <a:ext cx="3258997" cy="2664000"/>
          </a:xfrm>
          <a:prstGeom prst="rect">
            <a:avLst/>
          </a:prstGeom>
        </p:spPr>
      </p:pic>
      <p:sp>
        <p:nvSpPr>
          <p:cNvPr id="10" name="9 - TextBox"/>
          <p:cNvSpPr txBox="1"/>
          <p:nvPr/>
        </p:nvSpPr>
        <p:spPr>
          <a:xfrm>
            <a:off x="1857356" y="6215082"/>
            <a:ext cx="1428760" cy="384721"/>
          </a:xfrm>
          <a:prstGeom prst="rect">
            <a:avLst/>
          </a:prstGeom>
          <a:noFill/>
        </p:spPr>
        <p:txBody>
          <a:bodyPr wrap="square" rtlCol="0">
            <a:spAutoFit/>
          </a:bodyPr>
          <a:lstStyle/>
          <a:p>
            <a:r>
              <a:rPr lang="el-GR" dirty="0" smtClean="0">
                <a:latin typeface="Comic Sans MS" pitchFamily="66" charset="0"/>
              </a:rPr>
              <a:t>Ιωάννινα</a:t>
            </a:r>
            <a:endParaRPr lang="el-GR" dirty="0">
              <a:latin typeface="Comic Sans MS" pitchFamily="66" charset="0"/>
            </a:endParaRPr>
          </a:p>
        </p:txBody>
      </p:sp>
      <p:pic>
        <p:nvPicPr>
          <p:cNvPr id="1026" name="Picture 2" descr="http://www.karditsa-net.gr/2014/city/images/city8.jpg"/>
          <p:cNvPicPr>
            <a:picLocks noChangeAspect="1" noChangeArrowheads="1"/>
          </p:cNvPicPr>
          <p:nvPr/>
        </p:nvPicPr>
        <p:blipFill>
          <a:blip r:embed="rId5"/>
          <a:srcRect/>
          <a:stretch>
            <a:fillRect/>
          </a:stretch>
        </p:blipFill>
        <p:spPr bwMode="auto">
          <a:xfrm>
            <a:off x="4643438" y="3500438"/>
            <a:ext cx="3942000" cy="2628000"/>
          </a:xfrm>
          <a:prstGeom prst="rect">
            <a:avLst/>
          </a:prstGeom>
          <a:noFill/>
        </p:spPr>
      </p:pic>
      <p:sp>
        <p:nvSpPr>
          <p:cNvPr id="12" name="11 - TextBox"/>
          <p:cNvSpPr txBox="1"/>
          <p:nvPr/>
        </p:nvSpPr>
        <p:spPr>
          <a:xfrm>
            <a:off x="5572132" y="6143644"/>
            <a:ext cx="1714512" cy="384721"/>
          </a:xfrm>
          <a:prstGeom prst="rect">
            <a:avLst/>
          </a:prstGeom>
          <a:noFill/>
        </p:spPr>
        <p:txBody>
          <a:bodyPr wrap="square" rtlCol="0">
            <a:spAutoFit/>
          </a:bodyPr>
          <a:lstStyle/>
          <a:p>
            <a:r>
              <a:rPr lang="el-GR" dirty="0" smtClean="0">
                <a:latin typeface="Comic Sans MS" pitchFamily="66" charset="0"/>
              </a:rPr>
              <a:t>Καρδίτσα</a:t>
            </a:r>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357166"/>
            <a:ext cx="8229600" cy="642942"/>
          </a:xfrm>
        </p:spPr>
        <p:txBody>
          <a:bodyPr>
            <a:normAutofit fontScale="90000"/>
          </a:bodyPr>
          <a:lstStyle/>
          <a:p>
            <a:r>
              <a:rPr lang="el-GR" sz="4800" dirty="0" smtClean="0">
                <a:solidFill>
                  <a:srgbClr val="009900"/>
                </a:solidFill>
                <a:latin typeface="Comic Sans MS" pitchFamily="66" charset="0"/>
              </a:rPr>
              <a:t/>
            </a:r>
            <a:br>
              <a:rPr lang="el-GR" sz="4800" dirty="0" smtClean="0">
                <a:solidFill>
                  <a:srgbClr val="009900"/>
                </a:solidFill>
                <a:latin typeface="Comic Sans MS" pitchFamily="66" charset="0"/>
              </a:rPr>
            </a:br>
            <a:endParaRPr lang="el-GR" dirty="0"/>
          </a:p>
        </p:txBody>
      </p:sp>
      <p:sp>
        <p:nvSpPr>
          <p:cNvPr id="3" name="2 - Θέση περιεχομένου"/>
          <p:cNvSpPr>
            <a:spLocks noGrp="1"/>
          </p:cNvSpPr>
          <p:nvPr>
            <p:ph sz="half" idx="1"/>
          </p:nvPr>
        </p:nvSpPr>
        <p:spPr>
          <a:xfrm>
            <a:off x="457200" y="1000108"/>
            <a:ext cx="4038600" cy="5126059"/>
          </a:xfrm>
        </p:spPr>
        <p:txBody>
          <a:bodyPr>
            <a:noAutofit/>
          </a:bodyPr>
          <a:lstStyle/>
          <a:p>
            <a:pPr>
              <a:buNone/>
            </a:pPr>
            <a:r>
              <a:rPr lang="el-GR" sz="1200" dirty="0" smtClean="0">
                <a:latin typeface="+mj-lt"/>
              </a:rPr>
              <a:t>          </a:t>
            </a:r>
            <a:r>
              <a:rPr lang="el-GR" sz="1400" dirty="0" smtClean="0">
                <a:latin typeface="+mj-lt"/>
              </a:rPr>
              <a:t>Η Αθήνα δεν διαθέτει τα φυσικά γεωγραφικά χαρακτηριστικά άλλων Ευρωπαϊκών πόλεων όπως όχθες ποταμών, μεγάλα σε έκταση πάρκα ή οικοδομικά τετράγωνα, τείχη ή άλλα φυσικά εμπόδια στο πλάι των οποίων μπορούν να κινηθούν σχετικά προστατευμένα τα ποδήλατα. Αντίθετα, είναι μια πυκνά κτισμένη πόλη με ανεπαρκές οδικό δίκτυο, με περιορισμένους χώρους στάθμευσης και με ένα κάθε άλλο παρά έξυπνο και φιλικό προς το ποδήλατο και τους πεζούς σύστημα </a:t>
            </a:r>
            <a:r>
              <a:rPr lang="el-GR" sz="1400" dirty="0" err="1" smtClean="0">
                <a:latin typeface="+mj-lt"/>
              </a:rPr>
              <a:t>μονοδρόμησης</a:t>
            </a:r>
            <a:r>
              <a:rPr lang="el-GR" sz="1400" dirty="0" smtClean="0">
                <a:latin typeface="+mj-lt"/>
              </a:rPr>
              <a:t> και φωτεινής σηματοδότησης. </a:t>
            </a:r>
          </a:p>
          <a:p>
            <a:pPr>
              <a:buNone/>
            </a:pPr>
            <a:r>
              <a:rPr lang="el-GR" sz="1400" dirty="0" smtClean="0">
                <a:latin typeface="+mj-lt"/>
              </a:rPr>
              <a:t>           Η Αθήνα θα πρέπει να βρει το δικό της τρόπο εξυπηρέτησης των ποδηλάτων εισάγοντας νέες έννοιες και ιδέες, όπως την ιδέα της συνύπαρξης όλων των μέσων  σε διάφορους χώρους με προστασία του πιο αδύνατου μέσου στον κάθε χώρο. Η σχετική μελέτη του ΕΜΠ, αποτελεί μια ισχυρή βάση για την κατοχύρωση του πρωτεύοντος δικτύου ποδηλατοδρόμων του λεκανοπεδίου και έχει περιληφθεί στο σχέδιο νόμου για το αναθεωρημένο Ρυθμιστικό Σχέδιο της Αθήνας 2020.</a:t>
            </a:r>
          </a:p>
          <a:p>
            <a:pPr>
              <a:buNone/>
            </a:pPr>
            <a:r>
              <a:rPr lang="el-GR" sz="1200" dirty="0" smtClean="0"/>
              <a:t> </a:t>
            </a:r>
            <a:endParaRPr lang="el-GR" sz="1200" dirty="0"/>
          </a:p>
        </p:txBody>
      </p:sp>
      <p:sp>
        <p:nvSpPr>
          <p:cNvPr id="5" name="4 - TextBox"/>
          <p:cNvSpPr txBox="1"/>
          <p:nvPr/>
        </p:nvSpPr>
        <p:spPr>
          <a:xfrm>
            <a:off x="3071802" y="357166"/>
            <a:ext cx="3071834" cy="646331"/>
          </a:xfrm>
          <a:prstGeom prst="rect">
            <a:avLst/>
          </a:prstGeom>
          <a:noFill/>
        </p:spPr>
        <p:txBody>
          <a:bodyPr wrap="square" rtlCol="0">
            <a:spAutoFit/>
          </a:bodyPr>
          <a:lstStyle/>
          <a:p>
            <a:r>
              <a:rPr lang="el-GR" sz="3600" b="1" dirty="0" smtClean="0">
                <a:solidFill>
                  <a:srgbClr val="FF0066"/>
                </a:solidFill>
                <a:latin typeface="Comic Sans MS" pitchFamily="66" charset="0"/>
              </a:rPr>
              <a:t>Η Αθήνα;</a:t>
            </a:r>
            <a:endParaRPr lang="el-GR" sz="3600" b="1" dirty="0">
              <a:solidFill>
                <a:srgbClr val="FF0066"/>
              </a:solidFill>
              <a:latin typeface="Comic Sans MS" pitchFamily="66" charset="0"/>
            </a:endParaRPr>
          </a:p>
        </p:txBody>
      </p:sp>
      <p:pic>
        <p:nvPicPr>
          <p:cNvPr id="37890" name="Picture 2" descr="http://www.econews.gr/wp-content/thumbnails/61957.jpg"/>
          <p:cNvPicPr>
            <a:picLocks noChangeAspect="1" noChangeArrowheads="1"/>
          </p:cNvPicPr>
          <p:nvPr/>
        </p:nvPicPr>
        <p:blipFill>
          <a:blip r:embed="rId2"/>
          <a:srcRect/>
          <a:stretch>
            <a:fillRect/>
          </a:stretch>
        </p:blipFill>
        <p:spPr bwMode="auto">
          <a:xfrm>
            <a:off x="4643438" y="1071546"/>
            <a:ext cx="4034481" cy="2700000"/>
          </a:xfrm>
          <a:prstGeom prst="rect">
            <a:avLst/>
          </a:prstGeom>
          <a:noFill/>
        </p:spPr>
      </p:pic>
      <p:sp>
        <p:nvSpPr>
          <p:cNvPr id="37894" name="AutoShape 6" descr="https://athensbikecity.files.wordpress.com/2015/04/22_athens_tour_logo-e1429957438711.jpg?w=500"/>
          <p:cNvSpPr>
            <a:spLocks noChangeAspect="1" noChangeArrowheads="1"/>
          </p:cNvSpPr>
          <p:nvPr/>
        </p:nvSpPr>
        <p:spPr bwMode="auto">
          <a:xfrm>
            <a:off x="155575" y="-2293938"/>
            <a:ext cx="4419600" cy="47815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7900" name="Picture 12" descr="http://www.eirinika.gr/sites/default/files/pod1_3.jpg"/>
          <p:cNvPicPr>
            <a:picLocks noChangeAspect="1" noChangeArrowheads="1"/>
          </p:cNvPicPr>
          <p:nvPr/>
        </p:nvPicPr>
        <p:blipFill>
          <a:blip r:embed="rId3"/>
          <a:srcRect/>
          <a:stretch>
            <a:fillRect/>
          </a:stretch>
        </p:blipFill>
        <p:spPr bwMode="auto">
          <a:xfrm>
            <a:off x="4714876" y="4071942"/>
            <a:ext cx="4104000" cy="2052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7000" b="-7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FF0000"/>
                </a:solidFill>
                <a:latin typeface="Comic Sans MS" pitchFamily="66" charset="0"/>
              </a:rPr>
              <a:t>Οι προτάσεις μας</a:t>
            </a:r>
            <a:endParaRPr lang="el-GR" sz="4000" b="1" dirty="0">
              <a:solidFill>
                <a:srgbClr val="FF0000"/>
              </a:solidFill>
              <a:latin typeface="Comic Sans MS" pitchFamily="66" charset="0"/>
            </a:endParaRPr>
          </a:p>
        </p:txBody>
      </p:sp>
      <p:sp>
        <p:nvSpPr>
          <p:cNvPr id="3" name="2 - TextBox"/>
          <p:cNvSpPr txBox="1"/>
          <p:nvPr/>
        </p:nvSpPr>
        <p:spPr>
          <a:xfrm>
            <a:off x="642910" y="1643050"/>
            <a:ext cx="8072494" cy="6817251"/>
          </a:xfrm>
          <a:prstGeom prst="rect">
            <a:avLst/>
          </a:prstGeom>
          <a:noFill/>
        </p:spPr>
        <p:txBody>
          <a:bodyPr wrap="square" rtlCol="0">
            <a:spAutoFit/>
          </a:bodyPr>
          <a:lstStyle/>
          <a:p>
            <a:pPr>
              <a:buFont typeface="Wingdings" pitchFamily="2" charset="2"/>
              <a:buChar char="Ø"/>
            </a:pPr>
            <a:r>
              <a:rPr lang="el-GR" dirty="0" smtClean="0"/>
              <a:t>Δημιουργία ενός οδικού δικτύου για την υποστήριξη της κίνησης του ποδηλάτου που θα βασίζεται στην </a:t>
            </a:r>
            <a:r>
              <a:rPr lang="el-GR" dirty="0" err="1" smtClean="0"/>
              <a:t>προσβασιμότητα,την</a:t>
            </a:r>
            <a:r>
              <a:rPr lang="el-GR" dirty="0" smtClean="0"/>
              <a:t> </a:t>
            </a:r>
            <a:r>
              <a:rPr lang="el-GR" dirty="0" err="1" smtClean="0"/>
              <a:t>άνεση,την</a:t>
            </a:r>
            <a:r>
              <a:rPr lang="el-GR" dirty="0" smtClean="0"/>
              <a:t> ασφάλεια</a:t>
            </a:r>
          </a:p>
          <a:p>
            <a:r>
              <a:rPr lang="el-GR" dirty="0" smtClean="0"/>
              <a:t>και το σωστό αστικό σχεδιασμό του οδικού περιβάλλοντος.</a:t>
            </a:r>
          </a:p>
          <a:p>
            <a:pPr>
              <a:buFont typeface="Wingdings" pitchFamily="2" charset="2"/>
              <a:buChar char="Ø"/>
            </a:pPr>
            <a:r>
              <a:rPr lang="el-GR" dirty="0" smtClean="0"/>
              <a:t>Αναθεώρηση του  Κ.Ο.Κ.</a:t>
            </a:r>
          </a:p>
          <a:p>
            <a:pPr>
              <a:buFont typeface="Wingdings" pitchFamily="2" charset="2"/>
              <a:buChar char="Ø"/>
            </a:pPr>
            <a:r>
              <a:rPr lang="el-GR" dirty="0" smtClean="0"/>
              <a:t>Ενθάρρυνση από την πολιτεία ήπιων μορφών μετακίνησης.</a:t>
            </a:r>
          </a:p>
          <a:p>
            <a:pPr>
              <a:buFont typeface="Wingdings" pitchFamily="2" charset="2"/>
              <a:buChar char="Ø"/>
            </a:pPr>
            <a:r>
              <a:rPr lang="el-GR" dirty="0" smtClean="0"/>
              <a:t>Διαμόρφωση κουλτούρας βιώσιμης κινητικότητας - Συνεχής συνεργασία με οργανώσεις και φορείς ποδηλατών-Περιβαλλοντική εκπαίδευση στα σχολεία με σκοπό την ευαισθητοποίηση των μαθητών.</a:t>
            </a:r>
          </a:p>
          <a:p>
            <a:pPr>
              <a:buFont typeface="Wingdings" pitchFamily="2" charset="2"/>
              <a:buChar char="Ø"/>
            </a:pPr>
            <a:r>
              <a:rPr lang="el-GR" dirty="0" smtClean="0"/>
              <a:t>Δημιουργία σταθμών παροχής  ποδηλάτων καθώς και χώρων στάθμευσής τους. </a:t>
            </a:r>
          </a:p>
          <a:p>
            <a:pPr>
              <a:buFont typeface="Wingdings" pitchFamily="2" charset="2"/>
              <a:buChar char="Ø"/>
            </a:pPr>
            <a:r>
              <a:rPr lang="el-GR" dirty="0" smtClean="0"/>
              <a:t>Παροχή φορολογικών κινήτρων για το ποδήλατο.</a:t>
            </a:r>
          </a:p>
          <a:p>
            <a:pPr>
              <a:buFont typeface="Wingdings" pitchFamily="2" charset="2"/>
              <a:buChar char="Ø"/>
            </a:pPr>
            <a:r>
              <a:rPr lang="el-GR" dirty="0" smtClean="0"/>
              <a:t> Ενσωμάτωση της ποδηλασίας μεγάλων αποστάσεων σε διάφορα έργα μεταφορικών υποδομών ώστε να αναπτύσσεται το δίκτυο </a:t>
            </a:r>
            <a:r>
              <a:rPr lang="el-GR" dirty="0" err="1" smtClean="0"/>
              <a:t>EuroVelo</a:t>
            </a:r>
            <a:r>
              <a:rPr lang="el-GR" dirty="0" smtClean="0"/>
              <a:t>.</a:t>
            </a:r>
          </a:p>
          <a:p>
            <a:pPr>
              <a:buFont typeface="Wingdings" pitchFamily="2" charset="2"/>
              <a:buChar char="Ø"/>
            </a:pPr>
            <a:r>
              <a:rPr lang="el-GR" dirty="0" smtClean="0"/>
              <a:t>Ένταξη  του ποδηλάτου  σε όλους τους τομείς της πολιτικής (υγεία, χωροταξία, διαχείριση της πόλης, οικονομία, κινητικότητα και κυκλοφορία, αναψυχή, αθλητισμός και τουρισμός).</a:t>
            </a:r>
          </a:p>
          <a:p>
            <a:pPr>
              <a:buFont typeface="Wingdings" pitchFamily="2" charset="2"/>
              <a:buChar char="Ø"/>
            </a:pPr>
            <a:endParaRPr lang="el-GR" dirty="0" smtClean="0"/>
          </a:p>
          <a:p>
            <a:pPr>
              <a:buFont typeface="Wingdings" pitchFamily="2" charset="2"/>
              <a:buChar char="Ø"/>
            </a:pPr>
            <a:endParaRPr lang="el-GR" dirty="0" smtClean="0"/>
          </a:p>
          <a:p>
            <a:pPr>
              <a:buFont typeface="Wingdings" pitchFamily="2" charset="2"/>
              <a:buChar char="Ø"/>
            </a:pPr>
            <a:endParaRPr lang="el-GR" dirty="0" smtClean="0"/>
          </a:p>
          <a:p>
            <a:pPr>
              <a:buFont typeface="Wingdings" pitchFamily="2" charset="2"/>
              <a:buChar char="Ø"/>
            </a:pPr>
            <a:endParaRPr lang="el-GR" dirty="0" smtClean="0"/>
          </a:p>
          <a:p>
            <a:pPr>
              <a:buFont typeface="Wingdings" pitchFamily="2" charset="2"/>
              <a:buChar char="Ø"/>
            </a:pPr>
            <a:endParaRPr lang="el-GR" dirty="0" smtClean="0"/>
          </a:p>
          <a:p>
            <a:pPr>
              <a:buFont typeface="Wingdings" pitchFamily="2" charset="2"/>
              <a:buChar char="Ø"/>
            </a:pPr>
            <a:endParaRPr lang="el-GR" dirty="0" smtClean="0"/>
          </a:p>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koutipandoras.gr/sites/default/files/styles/article_full/public/articles/2013/07/Podilato.jpg?itok=5252gyjJ"/>
          <p:cNvPicPr>
            <a:picLocks noChangeAspect="1" noChangeArrowheads="1"/>
          </p:cNvPicPr>
          <p:nvPr/>
        </p:nvPicPr>
        <p:blipFill>
          <a:blip r:embed="rId2"/>
          <a:srcRect/>
          <a:stretch>
            <a:fillRect/>
          </a:stretch>
        </p:blipFill>
        <p:spPr bwMode="auto">
          <a:xfrm>
            <a:off x="928662" y="1571613"/>
            <a:ext cx="7496175" cy="4857784"/>
          </a:xfrm>
          <a:prstGeom prst="rect">
            <a:avLst/>
          </a:prstGeom>
          <a:noFill/>
        </p:spPr>
      </p:pic>
      <p:sp>
        <p:nvSpPr>
          <p:cNvPr id="5" name="4 - TextBox"/>
          <p:cNvSpPr txBox="1"/>
          <p:nvPr/>
        </p:nvSpPr>
        <p:spPr>
          <a:xfrm>
            <a:off x="1000101" y="357166"/>
            <a:ext cx="7643866" cy="1077218"/>
          </a:xfrm>
          <a:prstGeom prst="rect">
            <a:avLst/>
          </a:prstGeom>
          <a:noFill/>
        </p:spPr>
        <p:txBody>
          <a:bodyPr wrap="square" rtlCol="0">
            <a:spAutoFit/>
          </a:bodyPr>
          <a:lstStyle/>
          <a:p>
            <a:r>
              <a:rPr lang="el-GR" sz="2400" dirty="0" smtClean="0">
                <a:solidFill>
                  <a:srgbClr val="FF0000"/>
                </a:solidFill>
                <a:latin typeface="Comic Sans MS" pitchFamily="66" charset="0"/>
              </a:rPr>
              <a:t>Η ζωή είναι σαν να κάνεις ποδήλατο. Για να κρατήσεις την ισορροπία σου πρέπει να συνεχίσεις τον δρόμο σου.</a:t>
            </a:r>
            <a:r>
              <a:rPr lang="el-GR" dirty="0" smtClean="0">
                <a:solidFill>
                  <a:srgbClr val="FF0000"/>
                </a:solidFill>
              </a:rPr>
              <a:t> </a:t>
            </a:r>
            <a:r>
              <a:rPr lang="el-GR" sz="1600" i="1" dirty="0" err="1" smtClean="0">
                <a:solidFill>
                  <a:srgbClr val="FF0000"/>
                </a:solidFill>
                <a:latin typeface="Comic Sans MS" pitchFamily="66" charset="0"/>
              </a:rPr>
              <a:t>Άλμπερτ</a:t>
            </a:r>
            <a:r>
              <a:rPr lang="el-GR" sz="1600" i="1" dirty="0" smtClean="0">
                <a:solidFill>
                  <a:srgbClr val="FF0000"/>
                </a:solidFill>
                <a:latin typeface="Comic Sans MS" pitchFamily="66" charset="0"/>
              </a:rPr>
              <a:t> </a:t>
            </a:r>
            <a:r>
              <a:rPr lang="el-GR" sz="1600" i="1" dirty="0" err="1" smtClean="0">
                <a:solidFill>
                  <a:srgbClr val="FF0000"/>
                </a:solidFill>
                <a:latin typeface="Comic Sans MS" pitchFamily="66" charset="0"/>
              </a:rPr>
              <a:t>Άϊνσταϊν</a:t>
            </a:r>
            <a:r>
              <a:rPr lang="el-GR" sz="1600" i="1" dirty="0" smtClean="0">
                <a:solidFill>
                  <a:srgbClr val="FF0000"/>
                </a:solidFill>
                <a:latin typeface="Comic Sans MS" pitchFamily="66" charset="0"/>
              </a:rPr>
              <a:t>.</a:t>
            </a:r>
            <a:endParaRPr lang="el-GR" sz="1600" i="1"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porta\Τα έγγραφά μου\Οι εικόνες μου\419133_4084402462667_1159440431_n.jpg"/>
          <p:cNvPicPr>
            <a:picLocks noChangeAspect="1" noChangeArrowheads="1"/>
          </p:cNvPicPr>
          <p:nvPr/>
        </p:nvPicPr>
        <p:blipFill>
          <a:blip r:embed="rId2"/>
          <a:srcRect/>
          <a:stretch>
            <a:fillRect/>
          </a:stretch>
        </p:blipFill>
        <p:spPr bwMode="auto">
          <a:xfrm>
            <a:off x="428596" y="642918"/>
            <a:ext cx="7951207" cy="550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40000"/>
          </a:blip>
          <a:srcRect/>
          <a:stretch>
            <a:fillRect l="-6000" r="-6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66"/>
                </a:solidFill>
                <a:latin typeface="Comic Sans MS" pitchFamily="66" charset="0"/>
              </a:rPr>
              <a:t>Τα θετικά του ποδηλάτου:</a:t>
            </a:r>
            <a:endParaRPr lang="el-GR" dirty="0">
              <a:solidFill>
                <a:srgbClr val="FF0066"/>
              </a:solidFill>
              <a:latin typeface="Comic Sans MS" pitchFamily="66" charset="0"/>
            </a:endParaRPr>
          </a:p>
        </p:txBody>
      </p:sp>
      <p:sp>
        <p:nvSpPr>
          <p:cNvPr id="3" name="2 - Θέση περιεχομένου"/>
          <p:cNvSpPr>
            <a:spLocks noGrp="1"/>
          </p:cNvSpPr>
          <p:nvPr>
            <p:ph idx="1"/>
          </p:nvPr>
        </p:nvSpPr>
        <p:spPr/>
        <p:txBody>
          <a:bodyPr/>
          <a:lstStyle/>
          <a:p>
            <a:r>
              <a:rPr lang="el-GR" sz="2600" b="1" dirty="0" smtClean="0"/>
              <a:t>Το ποδήλατο δεν αντιμετωπίζει προβλήματα κυκλοφοριακής συμφόρησης.</a:t>
            </a:r>
          </a:p>
          <a:p>
            <a:r>
              <a:rPr lang="el-GR" sz="2600" b="1" dirty="0" smtClean="0"/>
              <a:t> Απαιτεί μηδαμινό χώρο στάθμευσης.</a:t>
            </a:r>
          </a:p>
          <a:p>
            <a:r>
              <a:rPr lang="el-GR" sz="2600" b="1" dirty="0" smtClean="0"/>
              <a:t>Έχει τη δυνατότητα να μετακινείται και εκτός οδικού δικτύου. </a:t>
            </a:r>
          </a:p>
          <a:p>
            <a:r>
              <a:rPr lang="el-GR" sz="2600" b="1" dirty="0" smtClean="0"/>
              <a:t>Δε μολύνει το περιβάλλον με κανένα τρόπο (καυσαέρια, ηχορρύπανση).</a:t>
            </a:r>
          </a:p>
          <a:p>
            <a:r>
              <a:rPr lang="el-GR" sz="2600" b="1" dirty="0" smtClean="0"/>
              <a:t>Δεν προκαλεί αισθητική και οπτική ρύπανση</a:t>
            </a:r>
          </a:p>
          <a:p>
            <a:r>
              <a:rPr lang="el-GR" sz="2600" b="1" dirty="0" smtClean="0"/>
              <a:t>Συμβάλλει στην οικολογική ισορροπία του πλανήτη.</a:t>
            </a:r>
          </a:p>
          <a:p>
            <a:pPr lvl="1"/>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2143108" y="1071546"/>
            <a:ext cx="184731" cy="384721"/>
          </a:xfrm>
          <a:prstGeom prst="rect">
            <a:avLst/>
          </a:prstGeom>
          <a:noFill/>
        </p:spPr>
        <p:txBody>
          <a:bodyPr wrap="none" rtlCol="0">
            <a:spAutoFit/>
          </a:bodyPr>
          <a:lstStyle/>
          <a:p>
            <a:endParaRPr lang="el-GR" dirty="0"/>
          </a:p>
        </p:txBody>
      </p:sp>
      <p:sp>
        <p:nvSpPr>
          <p:cNvPr id="4" name="3 - TextBox"/>
          <p:cNvSpPr txBox="1"/>
          <p:nvPr/>
        </p:nvSpPr>
        <p:spPr>
          <a:xfrm>
            <a:off x="2295508" y="1223946"/>
            <a:ext cx="184731" cy="384721"/>
          </a:xfrm>
          <a:prstGeom prst="rect">
            <a:avLst/>
          </a:prstGeom>
          <a:noFill/>
        </p:spPr>
        <p:txBody>
          <a:bodyPr wrap="none" rtlCol="0">
            <a:spAutoFit/>
          </a:bodyPr>
          <a:lstStyle/>
          <a:p>
            <a:endParaRPr lang="el-GR" dirty="0"/>
          </a:p>
        </p:txBody>
      </p:sp>
      <p:sp>
        <p:nvSpPr>
          <p:cNvPr id="5" name="4 - TextBox"/>
          <p:cNvSpPr txBox="1"/>
          <p:nvPr/>
        </p:nvSpPr>
        <p:spPr>
          <a:xfrm>
            <a:off x="2285984" y="357166"/>
            <a:ext cx="5120312" cy="646331"/>
          </a:xfrm>
          <a:prstGeom prst="rect">
            <a:avLst/>
          </a:prstGeom>
          <a:noFill/>
        </p:spPr>
        <p:txBody>
          <a:bodyPr wrap="square" rtlCol="0">
            <a:spAutoFit/>
          </a:bodyPr>
          <a:lstStyle/>
          <a:p>
            <a:r>
              <a:rPr lang="el-GR" sz="3600" b="1" dirty="0" smtClean="0">
                <a:solidFill>
                  <a:schemeClr val="accent2">
                    <a:lumMod val="60000"/>
                    <a:lumOff val="40000"/>
                  </a:schemeClr>
                </a:solidFill>
                <a:latin typeface="Comic Sans MS" pitchFamily="66" charset="0"/>
              </a:rPr>
              <a:t>Ποδήλατο και υγεία</a:t>
            </a:r>
            <a:endParaRPr lang="el-GR" sz="3600" b="1" dirty="0">
              <a:solidFill>
                <a:schemeClr val="accent2">
                  <a:lumMod val="60000"/>
                  <a:lumOff val="40000"/>
                </a:schemeClr>
              </a:solidFill>
            </a:endParaRPr>
          </a:p>
        </p:txBody>
      </p:sp>
      <p:pic>
        <p:nvPicPr>
          <p:cNvPr id="7" name="Picture 16" descr="http://www.bicyclepaintings.com/sites/default/files/styles/art_image_standard/public/5_19.JPG?itok=6xB1qpdF"/>
          <p:cNvPicPr>
            <a:picLocks noChangeAspect="1" noChangeArrowheads="1"/>
          </p:cNvPicPr>
          <p:nvPr/>
        </p:nvPicPr>
        <p:blipFill>
          <a:blip r:embed="rId2"/>
          <a:srcRect/>
          <a:stretch>
            <a:fillRect/>
          </a:stretch>
        </p:blipFill>
        <p:spPr bwMode="auto">
          <a:xfrm>
            <a:off x="500034" y="1142984"/>
            <a:ext cx="3467100" cy="4819652"/>
          </a:xfrm>
          <a:prstGeom prst="rect">
            <a:avLst/>
          </a:prstGeom>
          <a:noFill/>
        </p:spPr>
      </p:pic>
      <p:sp>
        <p:nvSpPr>
          <p:cNvPr id="8" name="7 - Ορθογώνιο"/>
          <p:cNvSpPr/>
          <p:nvPr/>
        </p:nvSpPr>
        <p:spPr>
          <a:xfrm>
            <a:off x="4357686" y="1142984"/>
            <a:ext cx="4500594" cy="4524315"/>
          </a:xfrm>
          <a:prstGeom prst="rect">
            <a:avLst/>
          </a:prstGeom>
        </p:spPr>
        <p:txBody>
          <a:bodyPr wrap="square">
            <a:spAutoFit/>
          </a:bodyPr>
          <a:lstStyle/>
          <a:p>
            <a:pPr>
              <a:buFont typeface="Wingdings" pitchFamily="2" charset="2"/>
              <a:buChar char="Ø"/>
            </a:pPr>
            <a:r>
              <a:rPr lang="el-GR" sz="1600" dirty="0" smtClean="0"/>
              <a:t>Η μετακίνηση με ποδήλατο μας προσφέρει την ευκαιρία για μια θαυμάσια αεροβική  άσκηση, ήπια, προσιτή και οικονομική, κατάλληλη για όλες τις ηλικίες που βελτιώνει αισθητά τη σωματική μας υγεία.</a:t>
            </a:r>
          </a:p>
          <a:p>
            <a:pPr>
              <a:buFont typeface="Wingdings" pitchFamily="2" charset="2"/>
              <a:buChar char="Ø"/>
            </a:pPr>
            <a:endParaRPr lang="el-GR" sz="1600" dirty="0" smtClean="0"/>
          </a:p>
          <a:p>
            <a:pPr>
              <a:buFont typeface="Wingdings" pitchFamily="2" charset="2"/>
              <a:buChar char="Ø"/>
            </a:pPr>
            <a:r>
              <a:rPr lang="el-GR" sz="1600" dirty="0" smtClean="0"/>
              <a:t>Βοηθά στην  </a:t>
            </a:r>
            <a:r>
              <a:rPr lang="el-GR" sz="1600" dirty="0" err="1" smtClean="0"/>
              <a:t>εύρρυθμη</a:t>
            </a:r>
            <a:r>
              <a:rPr lang="el-GR" sz="1600" dirty="0" smtClean="0"/>
              <a:t>  λειτουργία του       </a:t>
            </a:r>
            <a:r>
              <a:rPr lang="el-GR" sz="1600" dirty="0" err="1" smtClean="0"/>
              <a:t>μυοσκελετικού</a:t>
            </a:r>
            <a:r>
              <a:rPr lang="el-GR" sz="1600" dirty="0" smtClean="0"/>
              <a:t>, καρδιαγγειακού και ανοσοποιητικού συστήματος.</a:t>
            </a:r>
          </a:p>
          <a:p>
            <a:pPr>
              <a:buFont typeface="Wingdings" pitchFamily="2" charset="2"/>
              <a:buChar char="Ø"/>
            </a:pPr>
            <a:endParaRPr lang="el-GR" sz="1600" dirty="0" smtClean="0"/>
          </a:p>
          <a:p>
            <a:pPr>
              <a:buFont typeface="Wingdings" pitchFamily="2" charset="2"/>
              <a:buChar char="Ø"/>
            </a:pPr>
            <a:r>
              <a:rPr lang="el-GR" sz="1600" dirty="0" smtClean="0"/>
              <a:t>Μας κρατάει σε επαφή με τη φύση, τις αλλαγές των εποχών, της θερμοκρασίας και του φωτός, συντελώντας στη σωστή ρύθμιση του βιολογικού μας ρολογιού που η σύγχρονη καθιστική ζωή και μηχανοκίνητη μετακίνηση έχουν απορρυθμίσει. </a:t>
            </a:r>
          </a:p>
          <a:p>
            <a:pPr>
              <a:buFont typeface="Wingdings" pitchFamily="2" charset="2"/>
              <a:buChar char="Ø"/>
            </a:pPr>
            <a:endParaRPr lang="el-GR" sz="1600" dirty="0" smtClean="0"/>
          </a:p>
          <a:p>
            <a:pPr>
              <a:buFont typeface="Wingdings" pitchFamily="2" charset="2"/>
              <a:buChar char="Ø"/>
            </a:pPr>
            <a:r>
              <a:rPr lang="el-GR" sz="1600" dirty="0" smtClean="0"/>
              <a:t>Η τακτική του χρήση  αυξάνει σημαντικά το προσδόκιμο της ζωής.</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4143372" y="1142984"/>
            <a:ext cx="4429156" cy="4278094"/>
          </a:xfrm>
          <a:prstGeom prst="rect">
            <a:avLst/>
          </a:prstGeom>
        </p:spPr>
        <p:txBody>
          <a:bodyPr wrap="square">
            <a:spAutoFit/>
          </a:bodyPr>
          <a:lstStyle/>
          <a:p>
            <a:pPr>
              <a:buFont typeface="Wingdings" pitchFamily="2" charset="2"/>
              <a:buChar char="Ø"/>
            </a:pPr>
            <a:r>
              <a:rPr lang="el-GR" sz="1600" dirty="0" smtClean="0">
                <a:latin typeface="+mj-lt"/>
              </a:rPr>
              <a:t>Μας προσφέρει ψυχική ευφορία και ισορροπία. Οι βόλτες με το ποδήλατο μας δίνουν τη δυνατότητα να γνωρίσουμε όμορφες γωνιές της πόλης μας, να ζήσουμε στιγμιότυπα της καθημερινότητάς της ,αλλά και να χαλαρώσουμε μακριά από τους εξαντλητικούς ρυθμούς της σύγχρονης ζωής.</a:t>
            </a:r>
          </a:p>
          <a:p>
            <a:pPr>
              <a:buFont typeface="Wingdings" pitchFamily="2" charset="2"/>
              <a:buChar char="Ø"/>
            </a:pPr>
            <a:endParaRPr lang="el-GR" sz="1600" dirty="0" smtClean="0">
              <a:latin typeface="+mj-lt"/>
            </a:endParaRPr>
          </a:p>
          <a:p>
            <a:pPr>
              <a:buFont typeface="Wingdings" pitchFamily="2" charset="2"/>
              <a:buChar char="Ø"/>
            </a:pPr>
            <a:r>
              <a:rPr lang="el-GR" sz="1600" dirty="0" smtClean="0">
                <a:latin typeface="+mj-lt"/>
              </a:rPr>
              <a:t>Μας διδάσκει έναν ποιοτικό τρόπο ζωής, προσφέρει αντοχή, ευλυγισία και σωματική ισορροπία. </a:t>
            </a:r>
          </a:p>
          <a:p>
            <a:endParaRPr lang="el-GR" sz="1600" dirty="0" smtClean="0">
              <a:latin typeface="+mj-lt"/>
            </a:endParaRPr>
          </a:p>
          <a:p>
            <a:pPr lvl="0">
              <a:buFont typeface="Wingdings" pitchFamily="2" charset="2"/>
              <a:buChar char="Ø"/>
            </a:pPr>
            <a:r>
              <a:rPr lang="el-GR" sz="1600" dirty="0" smtClean="0">
                <a:latin typeface="+mj-lt"/>
                <a:ea typeface="Times New Roman" pitchFamily="18" charset="0"/>
                <a:cs typeface="Times New Roman" pitchFamily="18" charset="0"/>
              </a:rPr>
              <a:t>Με το ποδήλατο οι εξαρτήσεις και οι καταστροφικές για την υγεία συνήθειες όπως το κάπνισμα, το αλκοόλ, το ξενύχτι, το στρες και η καθιστική ζωή, χάνουν την εξουσία τους στον άνθρωπο.</a:t>
            </a:r>
          </a:p>
        </p:txBody>
      </p:sp>
      <p:pic>
        <p:nvPicPr>
          <p:cNvPr id="2051" name="Picture 3" descr="http://www.missbloom.gr/media/pics/2013/MARCH/HEALTH&amp;WELLNESS/DIATROFH/podilato-ofeli.jpg"/>
          <p:cNvPicPr>
            <a:picLocks noChangeAspect="1" noChangeArrowheads="1"/>
          </p:cNvPicPr>
          <p:nvPr/>
        </p:nvPicPr>
        <p:blipFill>
          <a:blip r:embed="rId3"/>
          <a:srcRect/>
          <a:stretch>
            <a:fillRect/>
          </a:stretch>
        </p:blipFill>
        <p:spPr bwMode="auto">
          <a:xfrm>
            <a:off x="642910" y="714356"/>
            <a:ext cx="3190875" cy="528641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http://img.loveitsomuch.com/uploads/201409/15/20/2014%20outdoor%20decor%20ideas%20-%20bicycle%20wall%20art%20metal%20wall%20hanging%20bike%20art-f24093.jpg"/>
          <p:cNvPicPr>
            <a:picLocks noChangeAspect="1" noChangeArrowheads="1"/>
          </p:cNvPicPr>
          <p:nvPr/>
        </p:nvPicPr>
        <p:blipFill>
          <a:blip r:embed="rId2"/>
          <a:srcRect/>
          <a:stretch>
            <a:fillRect/>
          </a:stretch>
        </p:blipFill>
        <p:spPr bwMode="auto">
          <a:xfrm>
            <a:off x="416279" y="571480"/>
            <a:ext cx="7941935" cy="2214578"/>
          </a:xfrm>
          <a:prstGeom prst="rect">
            <a:avLst/>
          </a:prstGeom>
          <a:noFill/>
        </p:spPr>
      </p:pic>
      <p:sp>
        <p:nvSpPr>
          <p:cNvPr id="5" name="4 - TextBox"/>
          <p:cNvSpPr txBox="1"/>
          <p:nvPr/>
        </p:nvSpPr>
        <p:spPr>
          <a:xfrm>
            <a:off x="571472" y="2928934"/>
            <a:ext cx="8358246" cy="2585323"/>
          </a:xfrm>
          <a:prstGeom prst="rect">
            <a:avLst/>
          </a:prstGeom>
          <a:noFill/>
        </p:spPr>
        <p:txBody>
          <a:bodyPr wrap="square" rtlCol="0">
            <a:spAutoFit/>
          </a:bodyPr>
          <a:lstStyle/>
          <a:p>
            <a:r>
              <a:rPr lang="el-GR" sz="1800" dirty="0" smtClean="0">
                <a:latin typeface="+mj-lt"/>
              </a:rPr>
              <a:t>Πέρα από τη σωματική υγεία η ποδηλασία βελτιώνει σημαντικά και την ψυχική μας υγεία. </a:t>
            </a:r>
          </a:p>
          <a:p>
            <a:pPr>
              <a:buFont typeface="Wingdings" pitchFamily="2" charset="2"/>
              <a:buChar char="Ø"/>
            </a:pPr>
            <a:r>
              <a:rPr lang="el-GR" sz="1800" dirty="0" smtClean="0">
                <a:latin typeface="+mj-lt"/>
              </a:rPr>
              <a:t>Η ποδηλασία έχει ιδιαίτερα χαλαρωτική επίδραση λόγω της ομοιόμορφης, κυκλικής κίνησης που σταθεροποιεί τις σωματικές και συναισθηματικές λειτουργίες του οργανισμού.</a:t>
            </a:r>
          </a:p>
          <a:p>
            <a:pPr>
              <a:buFont typeface="Wingdings" pitchFamily="2" charset="2"/>
              <a:buChar char="Ø"/>
            </a:pPr>
            <a:r>
              <a:rPr lang="el-GR" sz="1800" dirty="0" smtClean="0">
                <a:latin typeface="+mj-lt"/>
              </a:rPr>
              <a:t> Μειώνει το άγχος, την κατάθλιψη και άλλα ψυχολογικά προβλήματα.</a:t>
            </a:r>
          </a:p>
          <a:p>
            <a:pPr>
              <a:buFont typeface="Wingdings" pitchFamily="2" charset="2"/>
              <a:buChar char="Ø"/>
            </a:pPr>
            <a:r>
              <a:rPr lang="el-GR" sz="1800" dirty="0" smtClean="0">
                <a:latin typeface="+mj-lt"/>
              </a:rPr>
              <a:t>  Βοηθάει την ορμονική ισορροπία. </a:t>
            </a:r>
          </a:p>
          <a:p>
            <a:pPr>
              <a:buFont typeface="Wingdings" pitchFamily="2" charset="2"/>
              <a:buChar char="Ø"/>
            </a:pPr>
            <a:r>
              <a:rPr lang="el-GR" sz="1800" dirty="0" smtClean="0">
                <a:latin typeface="+mj-lt"/>
              </a:rPr>
              <a:t>Ειδικότερα στην περίοδο κρίσης που διανύουμε, η οικονομική λύση του ποδηλάτου φαίνεται πως έχει διπλά θετική επίδραση στην ψυχολογία μας.</a:t>
            </a:r>
            <a:endParaRPr lang="el-GR" sz="1800"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solidFill>
                  <a:srgbClr val="008000"/>
                </a:solidFill>
                <a:latin typeface="Comic Sans MS" pitchFamily="66" charset="0"/>
              </a:rPr>
              <a:t>Ποδήλατο και κοινωνική ζωή</a:t>
            </a:r>
            <a:endParaRPr lang="el-GR" sz="3200" b="1" dirty="0">
              <a:solidFill>
                <a:srgbClr val="008000"/>
              </a:solidFill>
              <a:latin typeface="Comic Sans MS" pitchFamily="66" charset="0"/>
            </a:endParaRPr>
          </a:p>
        </p:txBody>
      </p:sp>
      <p:sp>
        <p:nvSpPr>
          <p:cNvPr id="4" name="3 - Θέση περιεχομένου"/>
          <p:cNvSpPr>
            <a:spLocks noGrp="1"/>
          </p:cNvSpPr>
          <p:nvPr>
            <p:ph sz="half" idx="2"/>
          </p:nvPr>
        </p:nvSpPr>
        <p:spPr>
          <a:xfrm>
            <a:off x="4648201" y="1285860"/>
            <a:ext cx="4038600" cy="4840307"/>
          </a:xfrm>
        </p:spPr>
        <p:txBody>
          <a:bodyPr>
            <a:normAutofit fontScale="92500" lnSpcReduction="10000"/>
          </a:bodyPr>
          <a:lstStyle/>
          <a:p>
            <a:pPr>
              <a:buNone/>
            </a:pPr>
            <a:r>
              <a:rPr lang="el-GR" sz="1600" dirty="0" smtClean="0">
                <a:latin typeface="Comic Sans MS" pitchFamily="66" charset="0"/>
              </a:rPr>
              <a:t>     </a:t>
            </a:r>
            <a:r>
              <a:rPr lang="el-GR" sz="1600" dirty="0" smtClean="0"/>
              <a:t>Το ποδήλατο είναι ένα μεταφορικό μέσο που ενθαρρύνει την ανάπτυξη και διατήρηση της κοινωνικής ζωής και συνοχής στις πόλεις:</a:t>
            </a:r>
          </a:p>
          <a:p>
            <a:pPr>
              <a:buNone/>
            </a:pPr>
            <a:endParaRPr lang="el-GR" sz="1600" dirty="0" smtClean="0"/>
          </a:p>
          <a:p>
            <a:pPr>
              <a:buFont typeface="Wingdings" pitchFamily="2" charset="2"/>
              <a:buChar char="Ø"/>
            </a:pPr>
            <a:r>
              <a:rPr lang="el-GR" sz="1600" dirty="0" smtClean="0"/>
              <a:t>Οι χαμηλές ταχύτητες επιτρέπουν στους πολίτες να συναντούνται μεταξύ τους και να επικοινωνούν. Τους επιτρέπουν να έχουν στενή επαφή με τις εξελίξεις στην πόλη ,τις αλλαγές και τις ανάγκες της.</a:t>
            </a:r>
          </a:p>
          <a:p>
            <a:pPr>
              <a:buFont typeface="Wingdings" pitchFamily="2" charset="2"/>
              <a:buChar char="Ø"/>
            </a:pPr>
            <a:endParaRPr lang="el-GR" sz="1600" dirty="0" smtClean="0"/>
          </a:p>
          <a:p>
            <a:pPr>
              <a:buFont typeface="Wingdings" pitchFamily="2" charset="2"/>
              <a:buChar char="Ø"/>
            </a:pPr>
            <a:r>
              <a:rPr lang="el-GR" sz="1600" dirty="0" smtClean="0"/>
              <a:t>Το ποδήλατο είναι ένα μέσον που βοηθάει στην κοινωνική ισότητα καθώς όλοι αισθάνονται κάτοχοι και χρήστες του ίδιου προσιτού αγαθού. </a:t>
            </a:r>
          </a:p>
          <a:p>
            <a:pPr>
              <a:buNone/>
            </a:pPr>
            <a:r>
              <a:rPr lang="el-GR" sz="1600" dirty="0" smtClean="0"/>
              <a:t>       Κατά συνέπεια δημιουργείται μεγαλύτερη αυτονομία και προσβασιμότητα του αστικού χώρου από όλα τα μέλη μιας κοινωνίας.</a:t>
            </a:r>
          </a:p>
          <a:p>
            <a:pPr>
              <a:buNone/>
            </a:pPr>
            <a:endParaRPr lang="el-GR" sz="1600" dirty="0" smtClean="0"/>
          </a:p>
          <a:p>
            <a:pPr>
              <a:buFont typeface="Wingdings" pitchFamily="2" charset="2"/>
              <a:buChar char="Ø"/>
            </a:pPr>
            <a:r>
              <a:rPr lang="el-GR" sz="1600" dirty="0" smtClean="0"/>
              <a:t>Οι οδικές μας μετακινήσεις με ποδήλατο δεν επιβαρύνουν τη ζωή των υπολοίπων συμπολιτών μας με θόρυβο και ρύπους.</a:t>
            </a:r>
          </a:p>
          <a:p>
            <a:pPr>
              <a:buNone/>
            </a:pPr>
            <a:endParaRPr lang="el-GR" sz="1600" dirty="0">
              <a:latin typeface="Comic Sans MS" pitchFamily="66" charset="0"/>
            </a:endParaRPr>
          </a:p>
        </p:txBody>
      </p:sp>
      <p:pic>
        <p:nvPicPr>
          <p:cNvPr id="24578" name="Picture 2" descr="http://www.penang-traveltips.com/thumbnails/little-children-on-a-bicycle-mural.jpg"/>
          <p:cNvPicPr>
            <a:picLocks noChangeAspect="1" noChangeArrowheads="1"/>
          </p:cNvPicPr>
          <p:nvPr/>
        </p:nvPicPr>
        <p:blipFill>
          <a:blip r:embed="rId2"/>
          <a:srcRect/>
          <a:stretch>
            <a:fillRect/>
          </a:stretch>
        </p:blipFill>
        <p:spPr bwMode="auto">
          <a:xfrm>
            <a:off x="285720" y="1785926"/>
            <a:ext cx="4032000" cy="3024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785918" y="714356"/>
            <a:ext cx="4344459" cy="646331"/>
          </a:xfrm>
          <a:prstGeom prst="rect">
            <a:avLst/>
          </a:prstGeom>
          <a:noFill/>
        </p:spPr>
        <p:txBody>
          <a:bodyPr wrap="none" rtlCol="0">
            <a:spAutoFit/>
          </a:bodyPr>
          <a:lstStyle/>
          <a:p>
            <a:r>
              <a:rPr lang="el-GR" sz="3600" b="1" dirty="0" smtClean="0">
                <a:solidFill>
                  <a:srgbClr val="00B050"/>
                </a:solidFill>
                <a:latin typeface="Comic Sans MS" pitchFamily="66" charset="0"/>
              </a:rPr>
              <a:t>Ποδήλατο και φύση</a:t>
            </a:r>
            <a:endParaRPr lang="el-GR" sz="3600" b="1" dirty="0">
              <a:solidFill>
                <a:srgbClr val="00B050"/>
              </a:solidFill>
              <a:latin typeface="Comic Sans MS" pitchFamily="66" charset="0"/>
            </a:endParaRPr>
          </a:p>
        </p:txBody>
      </p:sp>
      <p:sp>
        <p:nvSpPr>
          <p:cNvPr id="3" name="2 - Ορθογώνιο"/>
          <p:cNvSpPr/>
          <p:nvPr/>
        </p:nvSpPr>
        <p:spPr>
          <a:xfrm>
            <a:off x="4357686" y="1571612"/>
            <a:ext cx="4214842" cy="4078039"/>
          </a:xfrm>
          <a:prstGeom prst="rect">
            <a:avLst/>
          </a:prstGeom>
        </p:spPr>
        <p:txBody>
          <a:bodyPr wrap="square">
            <a:spAutoFit/>
          </a:bodyPr>
          <a:lstStyle/>
          <a:p>
            <a:pPr>
              <a:buFont typeface="Wingdings" pitchFamily="2" charset="2"/>
              <a:buChar char="Ø"/>
            </a:pPr>
            <a:r>
              <a:rPr lang="el-GR" dirty="0" smtClean="0"/>
              <a:t>Η </a:t>
            </a:r>
            <a:r>
              <a:rPr lang="el-GR" sz="1600" dirty="0" smtClean="0"/>
              <a:t>ποδηλασία στη φύση παρέχει τη δυνατότητα  προσέγγισης  περιοχών που δεν είναι </a:t>
            </a:r>
            <a:r>
              <a:rPr lang="el-GR" sz="1600" dirty="0" err="1" smtClean="0"/>
              <a:t>προσβάσιμες</a:t>
            </a:r>
            <a:r>
              <a:rPr lang="el-GR" sz="1600" dirty="0" smtClean="0"/>
              <a:t> με το αυτοκίνητο.</a:t>
            </a:r>
          </a:p>
          <a:p>
            <a:pPr>
              <a:buFont typeface="Wingdings" pitchFamily="2" charset="2"/>
              <a:buChar char="Ø"/>
            </a:pPr>
            <a:endParaRPr lang="el-GR" sz="1600" dirty="0" smtClean="0"/>
          </a:p>
          <a:p>
            <a:pPr>
              <a:buFont typeface="Wingdings" pitchFamily="2" charset="2"/>
              <a:buChar char="Ø"/>
            </a:pPr>
            <a:r>
              <a:rPr lang="el-GR" sz="1600" dirty="0" smtClean="0"/>
              <a:t>Ο ποδηλάτης ανακαλύπτει τον περιβαλλοντικό και πολιτιστικό πλούτο  μιας περιοχής με τον πιο ευχάριστο τρόπο.</a:t>
            </a:r>
          </a:p>
          <a:p>
            <a:pPr>
              <a:buFont typeface="Wingdings" pitchFamily="2" charset="2"/>
              <a:buChar char="Ø"/>
            </a:pPr>
            <a:endParaRPr lang="el-GR" sz="1600" dirty="0" smtClean="0"/>
          </a:p>
          <a:p>
            <a:pPr>
              <a:buFont typeface="Wingdings" pitchFamily="2" charset="2"/>
              <a:buChar char="Ø"/>
            </a:pPr>
            <a:r>
              <a:rPr lang="el-GR" sz="1600" dirty="0" smtClean="0"/>
              <a:t>Καλλιεργείται οικολογική συνείδηση που  βασίζεται σε μια εναλλακτική, φιλική προς το περιβάλλον φιλοσοφία μετακίνησης.</a:t>
            </a:r>
          </a:p>
          <a:p>
            <a:pPr>
              <a:buFont typeface="Wingdings" pitchFamily="2" charset="2"/>
              <a:buChar char="Ø"/>
            </a:pPr>
            <a:endParaRPr lang="el-GR" sz="1600" dirty="0" smtClean="0"/>
          </a:p>
          <a:p>
            <a:pPr>
              <a:buFont typeface="Wingdings" pitchFamily="2" charset="2"/>
              <a:buChar char="Ø"/>
            </a:pPr>
            <a:r>
              <a:rPr lang="el-GR" sz="1600" dirty="0" smtClean="0"/>
              <a:t>Η επαφή με τη φύση αμβλύνει τα αρνητικά συναισθήματα, βελτιώνει τη διάθεση, ενισχύει τη χαρά και το κίνητρο για φυσική δραστηριότητα.</a:t>
            </a:r>
            <a:endParaRPr lang="el-GR" sz="1600" dirty="0"/>
          </a:p>
        </p:txBody>
      </p:sp>
      <p:pic>
        <p:nvPicPr>
          <p:cNvPr id="4098" name="Picture 2" descr="http://1.bp.blogspot.com/-tv_FujkUAv4/TlWjvBO0gzI/AAAAAAAABKM/ddpBK9xEmt8/s1600/613_uphill_sprint.jpg"/>
          <p:cNvPicPr>
            <a:picLocks noChangeAspect="1" noChangeArrowheads="1"/>
          </p:cNvPicPr>
          <p:nvPr/>
        </p:nvPicPr>
        <p:blipFill>
          <a:blip r:embed="rId2"/>
          <a:srcRect/>
          <a:stretch>
            <a:fillRect/>
          </a:stretch>
        </p:blipFill>
        <p:spPr bwMode="auto">
          <a:xfrm>
            <a:off x="714348" y="2000240"/>
            <a:ext cx="3086100" cy="30670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TotalTime>
  <Words>1898</Words>
  <Application>Microsoft Office PowerPoint</Application>
  <PresentationFormat>Διαφάνειες επιδιασκοπίου</PresentationFormat>
  <Paragraphs>154</Paragraphs>
  <Slides>23</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Διαφάνεια 1</vt:lpstr>
      <vt:lpstr>Η Ομάδα μας</vt:lpstr>
      <vt:lpstr>Διαφάνεια 3</vt:lpstr>
      <vt:lpstr>Τα θετικά του ποδηλάτου:</vt:lpstr>
      <vt:lpstr>Διαφάνεια 5</vt:lpstr>
      <vt:lpstr>Διαφάνεια 6</vt:lpstr>
      <vt:lpstr>Διαφάνεια 7</vt:lpstr>
      <vt:lpstr>Ποδήλατο και κοινωνική ζωή</vt:lpstr>
      <vt:lpstr>Διαφάνεια 9</vt:lpstr>
      <vt:lpstr>Ποδηλατικός τουρισμός</vt:lpstr>
      <vt:lpstr>Πολιτικές για το ποδήλατο στις χώρες-μέλη της Ευρωπαϊκής Ένωσης</vt:lpstr>
      <vt:lpstr>Διαφάνεια 12</vt:lpstr>
      <vt:lpstr>Η χρήση του ποδηλάτου στις ευρωπαϊκές  χώρες</vt:lpstr>
      <vt:lpstr>Γαλλία, Παρίσι </vt:lpstr>
      <vt:lpstr>Διαφάνεια 15</vt:lpstr>
      <vt:lpstr>                  Στρασβούργο</vt:lpstr>
      <vt:lpstr>Αναπαράσταση δεδομένων</vt:lpstr>
      <vt:lpstr>Η Ελληνική πραγματικότητα…</vt:lpstr>
      <vt:lpstr>Πόλεις που χρησιμοποιούν το ποδήλατο στην Ελλάδα</vt:lpstr>
      <vt:lpstr>Διαφάνεια 20</vt:lpstr>
      <vt:lpstr> </vt:lpstr>
      <vt:lpstr>Οι προτάσεις μας</vt:lpstr>
      <vt:lpstr>Διαφάνεια 23</vt:lpstr>
    </vt:vector>
  </TitlesOfParts>
  <Company>Tithora AE.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tithora</dc:creator>
  <cp:lastModifiedBy>tithora</cp:lastModifiedBy>
  <cp:revision>124</cp:revision>
  <dcterms:created xsi:type="dcterms:W3CDTF">2015-03-20T17:21:54Z</dcterms:created>
  <dcterms:modified xsi:type="dcterms:W3CDTF">2015-06-16T04:26:19Z</dcterms:modified>
</cp:coreProperties>
</file>